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67FF_88DF5C2E.xml" ContentType="application/vnd.ms-powerpoint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1"/>
  </p:notesMasterIdLst>
  <p:sldIdLst>
    <p:sldId id="260" r:id="rId5"/>
    <p:sldId id="298" r:id="rId6"/>
    <p:sldId id="26623" r:id="rId7"/>
    <p:sldId id="26620" r:id="rId8"/>
    <p:sldId id="26621" r:id="rId9"/>
    <p:sldId id="26622" r:id="rId10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659D81E-551E-36AE-DC42-DF972AC11C4F}" name="Michelle Nixon" initials="MN" userId="S::michelle.nixon@fidelitylife.co.nz::d3e64c2b-23e7-48f6-b1ae-bb2508769c74" providerId="AD"/>
  <p188:author id="{8BE97930-A8EE-FDE2-CF8B-E4F676C0723B}" name="Trecia Brown" initials="TB" userId="S::trecia.brown@fidelitylife.co.nz::6526ead0-a6a8-4ccf-bd07-694cd9838951" providerId="AD"/>
  <p188:author id="{60AB3D68-F977-33D7-AEB7-26726F00FEBA}" name="Nicole Keddie" initials="NK" userId="S::nicole.keddie@fidelitylife.co.nz::7b6b738e-5e11-4c60-a14d-18c57f83558b" providerId="AD"/>
  <p188:author id="{BB3E7C96-D301-E6AB-73C9-CA8744B0EA16}" name="Beena Doolabh" initials="BD" userId="Beena Doolabh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E2E7EB"/>
    <a:srgbClr val="F5801F"/>
    <a:srgbClr val="008189"/>
    <a:srgbClr val="001D2D"/>
    <a:srgbClr val="29979E"/>
    <a:srgbClr val="0C1E2A"/>
    <a:srgbClr val="28959C"/>
    <a:srgbClr val="000000"/>
    <a:srgbClr val="0080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E56FC8-93C6-4998-B472-339FF9EBA52C}" v="10" vWet="12" dt="2022-11-21T00:35:42.392"/>
    <p1510:client id="{AD264C55-B38F-42BA-A3A1-E32A901834B4}" v="1" dt="2022-11-21T00:35:40.97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40" y="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omments/modernComment_67FF_88DF5C2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37EA003-B616-4DEE-876A-7255B843822C}" authorId="{60AB3D68-F977-33D7-AEB7-26726F00FEBA}" status="resolved" created="2022-11-17T00:25:56.361" complete="100000">
    <pc:sldMkLst xmlns:pc="http://schemas.microsoft.com/office/powerpoint/2013/main/command">
      <pc:docMk/>
      <pc:sldMk cId="2296339502" sldId="26623"/>
    </pc:sldMkLst>
    <p188:txBody>
      <a:bodyPr/>
      <a:lstStyle/>
      <a:p>
        <a:r>
          <a:rPr lang="en-US"/>
          <a:t>[@Marcus McClosky] [@Dave Keymer] [@Meagan Tuckerman] [@Trecia Brown] [@Melanie Beattie] Hi all, this slide has been updated from the previous view. Our RACI for this document is DUE COB Thursday 17 Nov. Thanks.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F5038-78C7-9B48-AAEF-560610AD94A0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4B12C-6AD0-264D-B564-C3B63BBB8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59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800" b="1">
                <a:solidFill>
                  <a:srgbClr val="00818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NZ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4B12C-6AD0-264D-B564-C3B63BBB87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01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800" b="1">
                <a:solidFill>
                  <a:srgbClr val="00818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NZ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4B12C-6AD0-264D-B564-C3B63BBB87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78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800" b="1">
                <a:solidFill>
                  <a:srgbClr val="00818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NZ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4B12C-6AD0-264D-B564-C3B63BBB87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28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800" b="1">
                <a:solidFill>
                  <a:srgbClr val="00818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NZ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4B12C-6AD0-264D-B564-C3B63BBB87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180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800" b="1">
                <a:solidFill>
                  <a:srgbClr val="00818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NZ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4B12C-6AD0-264D-B564-C3B63BBB87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06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81E2A9C-B293-4555-AF8D-B77E6F91D8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96"/>
          <a:stretch/>
        </p:blipFill>
        <p:spPr>
          <a:xfrm>
            <a:off x="0" y="10175934"/>
            <a:ext cx="20104100" cy="113093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88B784-1727-4EF3-A9A7-50C03FCB32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7950" y="1311275"/>
            <a:ext cx="12268200" cy="1689260"/>
          </a:xfrm>
          <a:prstGeom prst="rect">
            <a:avLst/>
          </a:prstGeom>
        </p:spPr>
        <p:txBody>
          <a:bodyPr/>
          <a:lstStyle>
            <a:lvl1pPr algn="ctr">
              <a:defRPr sz="8000">
                <a:latin typeface="Mabry Pro" panose="020D0503040002040303" pitchFamily="34" charset="0"/>
              </a:defRPr>
            </a:lvl1pPr>
          </a:lstStyle>
          <a:p>
            <a:pPr lvl="0"/>
            <a:r>
              <a:rPr lang="en-US"/>
              <a:t>Your heading goes here. </a:t>
            </a:r>
            <a:endParaRPr lang="en-NZ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B55B673-95C8-46E5-A073-C1C0BDF996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17750" y="3444875"/>
            <a:ext cx="15468600" cy="51816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Mabry Pro" panose="020D0503040002040303" pitchFamily="34" charset="0"/>
              </a:defRPr>
            </a:lvl1pPr>
          </a:lstStyle>
          <a:p>
            <a:pPr marL="469900" indent="-457200"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NZ" sz="3600" spc="5" err="1">
                <a:solidFill>
                  <a:srgbClr val="0C1E2A"/>
                </a:solidFill>
                <a:latin typeface="Mabry Pro"/>
                <a:cs typeface="Mabry Pro"/>
              </a:rPr>
              <a:t>Quis</a:t>
            </a:r>
            <a:r>
              <a:rPr lang="en-NZ" sz="3600">
                <a:solidFill>
                  <a:srgbClr val="0C1E2A"/>
                </a:solidFill>
                <a:latin typeface="Mabry Pro"/>
                <a:cs typeface="Mabry Pro"/>
              </a:rPr>
              <a:t> </a:t>
            </a:r>
            <a:r>
              <a:rPr lang="en-NZ" sz="3600" spc="5">
                <a:solidFill>
                  <a:srgbClr val="0C1E2A"/>
                </a:solidFill>
                <a:latin typeface="Mabry Pro"/>
                <a:cs typeface="Mabry Pro"/>
              </a:rPr>
              <a:t>es</a:t>
            </a:r>
            <a:r>
              <a:rPr lang="en-NZ" sz="3600" spc="-5">
                <a:solidFill>
                  <a:srgbClr val="0C1E2A"/>
                </a:solidFill>
                <a:latin typeface="Mabry Pro"/>
                <a:cs typeface="Mabry Pro"/>
              </a:rPr>
              <a:t> </a:t>
            </a:r>
            <a:r>
              <a:rPr lang="en-NZ" sz="3600" err="1">
                <a:solidFill>
                  <a:srgbClr val="0C1E2A"/>
                </a:solidFill>
                <a:latin typeface="Mabry Pro"/>
                <a:cs typeface="Mabry Pro"/>
              </a:rPr>
              <a:t>experi</a:t>
            </a:r>
            <a:r>
              <a:rPr lang="en-NZ" sz="3600">
                <a:solidFill>
                  <a:srgbClr val="0C1E2A"/>
                </a:solidFill>
                <a:latin typeface="Mabry Pro"/>
                <a:cs typeface="Mabry Pro"/>
              </a:rPr>
              <a:t> </a:t>
            </a:r>
            <a:r>
              <a:rPr lang="en-NZ" sz="3600" err="1">
                <a:solidFill>
                  <a:srgbClr val="0C1E2A"/>
                </a:solidFill>
                <a:latin typeface="Mabry Pro"/>
                <a:cs typeface="Mabry Pro"/>
              </a:rPr>
              <a:t>voluptius</a:t>
            </a:r>
            <a:r>
              <a:rPr lang="en-NZ" sz="3600">
                <a:solidFill>
                  <a:srgbClr val="0C1E2A"/>
                </a:solidFill>
                <a:latin typeface="Mabry Pro"/>
                <a:cs typeface="Mabry Pro"/>
              </a:rPr>
              <a:t> sit, </a:t>
            </a:r>
            <a:r>
              <a:rPr lang="en-NZ" sz="3600" err="1">
                <a:solidFill>
                  <a:srgbClr val="0C1E2A"/>
                </a:solidFill>
                <a:latin typeface="Mabry Pro"/>
                <a:cs typeface="Mabry Pro"/>
              </a:rPr>
              <a:t>iur</a:t>
            </a:r>
            <a:r>
              <a:rPr lang="en-NZ" sz="3600" spc="-5">
                <a:solidFill>
                  <a:srgbClr val="0C1E2A"/>
                </a:solidFill>
                <a:latin typeface="Mabry Pro"/>
                <a:cs typeface="Mabry Pro"/>
              </a:rPr>
              <a:t> </a:t>
            </a:r>
            <a:r>
              <a:rPr lang="en-NZ" sz="3600" spc="5" err="1">
                <a:solidFill>
                  <a:srgbClr val="0C1E2A"/>
                </a:solidFill>
                <a:latin typeface="Mabry Pro"/>
                <a:cs typeface="Mabry Pro"/>
              </a:rPr>
              <a:t>aut</a:t>
            </a:r>
            <a:r>
              <a:rPr lang="en-NZ" sz="3600">
                <a:solidFill>
                  <a:srgbClr val="0C1E2A"/>
                </a:solidFill>
                <a:latin typeface="Mabry Pro"/>
                <a:cs typeface="Mabry Pro"/>
              </a:rPr>
              <a:t> </a:t>
            </a:r>
            <a:r>
              <a:rPr lang="en-NZ" sz="3600" spc="-5" err="1">
                <a:solidFill>
                  <a:srgbClr val="0C1E2A"/>
                </a:solidFill>
                <a:latin typeface="Mabry Pro"/>
                <a:cs typeface="Mabry Pro"/>
              </a:rPr>
              <a:t>eost</a:t>
            </a:r>
            <a:r>
              <a:rPr lang="en-NZ" sz="3600" spc="-5">
                <a:solidFill>
                  <a:srgbClr val="0C1E2A"/>
                </a:solidFill>
                <a:latin typeface="Mabry Pro"/>
                <a:cs typeface="Mabry Pro"/>
              </a:rPr>
              <a:t>, </a:t>
            </a:r>
            <a:r>
              <a:rPr lang="en-NZ" sz="3600" spc="-484">
                <a:solidFill>
                  <a:srgbClr val="0C1E2A"/>
                </a:solidFill>
                <a:latin typeface="Mabry Pro"/>
                <a:cs typeface="Mabry Pro"/>
              </a:rPr>
              <a:t> </a:t>
            </a:r>
            <a:r>
              <a:rPr lang="en-NZ" sz="3600">
                <a:solidFill>
                  <a:srgbClr val="0C1E2A"/>
                </a:solidFill>
                <a:latin typeface="Mabry Pro"/>
                <a:cs typeface="Mabry Pro"/>
              </a:rPr>
              <a:t>et </a:t>
            </a:r>
            <a:r>
              <a:rPr lang="en-NZ" sz="3600" err="1">
                <a:solidFill>
                  <a:srgbClr val="0C1E2A"/>
                </a:solidFill>
                <a:latin typeface="Mabry Pro"/>
                <a:cs typeface="Mabry Pro"/>
              </a:rPr>
              <a:t>et</a:t>
            </a:r>
            <a:r>
              <a:rPr lang="en-NZ" sz="3600">
                <a:solidFill>
                  <a:srgbClr val="0C1E2A"/>
                </a:solidFill>
                <a:latin typeface="Mabry Pro"/>
                <a:cs typeface="Mabry Pro"/>
              </a:rPr>
              <a:t> </a:t>
            </a:r>
            <a:r>
              <a:rPr lang="en-NZ" sz="3600" spc="-5">
                <a:solidFill>
                  <a:srgbClr val="0C1E2A"/>
                </a:solidFill>
                <a:latin typeface="Mabry Pro"/>
                <a:cs typeface="Mabry Pro"/>
              </a:rPr>
              <a:t>entia</a:t>
            </a:r>
            <a:r>
              <a:rPr lang="en-NZ" sz="3600">
                <a:solidFill>
                  <a:srgbClr val="0C1E2A"/>
                </a:solidFill>
                <a:latin typeface="Mabry Pro"/>
                <a:cs typeface="Mabry Pro"/>
              </a:rPr>
              <a:t> </a:t>
            </a:r>
            <a:r>
              <a:rPr lang="en-NZ" sz="3600" spc="-5" err="1">
                <a:solidFill>
                  <a:srgbClr val="0C1E2A"/>
                </a:solidFill>
                <a:latin typeface="Mabry Pro"/>
                <a:cs typeface="Mabry Pro"/>
              </a:rPr>
              <a:t>soluptur</a:t>
            </a:r>
            <a:r>
              <a:rPr lang="en-NZ" sz="3600">
                <a:solidFill>
                  <a:srgbClr val="0C1E2A"/>
                </a:solidFill>
                <a:latin typeface="Mabry Pro"/>
                <a:cs typeface="Mabry Pro"/>
              </a:rPr>
              <a:t> alit </a:t>
            </a:r>
            <a:r>
              <a:rPr lang="en-NZ" sz="3600" spc="-10" err="1">
                <a:solidFill>
                  <a:srgbClr val="0C1E2A"/>
                </a:solidFill>
                <a:latin typeface="Mabry Pro"/>
                <a:cs typeface="Mabry Pro"/>
              </a:rPr>
              <a:t>everro</a:t>
            </a:r>
            <a:r>
              <a:rPr lang="en-NZ" sz="3600" spc="5">
                <a:solidFill>
                  <a:srgbClr val="0C1E2A"/>
                </a:solidFill>
                <a:latin typeface="Mabry Pro"/>
                <a:cs typeface="Mabry Pro"/>
              </a:rPr>
              <a:t> </a:t>
            </a:r>
            <a:r>
              <a:rPr lang="en-NZ" sz="3600" spc="5" err="1">
                <a:solidFill>
                  <a:srgbClr val="0C1E2A"/>
                </a:solidFill>
                <a:latin typeface="Mabry Pro"/>
                <a:cs typeface="Mabry Pro"/>
              </a:rPr>
              <a:t>dolo</a:t>
            </a:r>
            <a:r>
              <a:rPr lang="en-NZ" sz="3600">
                <a:solidFill>
                  <a:srgbClr val="0C1E2A"/>
                </a:solidFill>
                <a:latin typeface="Mabry Pro"/>
                <a:cs typeface="Mabry Pro"/>
              </a:rPr>
              <a:t> </a:t>
            </a:r>
            <a:r>
              <a:rPr lang="en-NZ" sz="3600" spc="5" err="1">
                <a:solidFill>
                  <a:srgbClr val="0C1E2A"/>
                </a:solidFill>
                <a:latin typeface="Mabry Pro"/>
                <a:cs typeface="Mabry Pro"/>
              </a:rPr>
              <a:t>blaccae</a:t>
            </a:r>
            <a:r>
              <a:rPr lang="en-NZ" sz="3600" spc="5">
                <a:solidFill>
                  <a:srgbClr val="0C1E2A"/>
                </a:solidFill>
                <a:latin typeface="Mabry Pro"/>
                <a:cs typeface="Mabry Pro"/>
              </a:rPr>
              <a:t>.</a:t>
            </a:r>
          </a:p>
          <a:p>
            <a:pPr marL="469900" indent="-457200"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NZ" sz="3600" spc="5">
              <a:solidFill>
                <a:srgbClr val="0C1E2A"/>
              </a:solidFill>
              <a:latin typeface="Mabry Pro"/>
              <a:cs typeface="Mabry Pro"/>
            </a:endParaRPr>
          </a:p>
          <a:p>
            <a:pPr marL="469900" indent="-457200"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NZ" sz="3600">
                <a:solidFill>
                  <a:srgbClr val="0C1E2A"/>
                </a:solidFill>
                <a:latin typeface="Mabry Pro"/>
                <a:cs typeface="Mabry Pro"/>
              </a:rPr>
              <a:t>Et </a:t>
            </a:r>
            <a:r>
              <a:rPr lang="en-NZ" sz="3600" err="1">
                <a:solidFill>
                  <a:srgbClr val="0C1E2A"/>
                </a:solidFill>
                <a:latin typeface="Mabry Pro"/>
                <a:cs typeface="Mabry Pro"/>
              </a:rPr>
              <a:t>molorer</a:t>
            </a:r>
            <a:r>
              <a:rPr lang="en-NZ" sz="3600">
                <a:solidFill>
                  <a:srgbClr val="0C1E2A"/>
                </a:solidFill>
                <a:latin typeface="Mabry Pro"/>
                <a:cs typeface="Mabry Pro"/>
              </a:rPr>
              <a:t> </a:t>
            </a:r>
            <a:r>
              <a:rPr lang="en-NZ" sz="3600" spc="5" err="1">
                <a:solidFill>
                  <a:srgbClr val="0C1E2A"/>
                </a:solidFill>
                <a:latin typeface="Mabry Pro"/>
                <a:cs typeface="Mabry Pro"/>
              </a:rPr>
              <a:t>umeniminimi</a:t>
            </a:r>
            <a:r>
              <a:rPr lang="en-NZ" sz="3600" spc="5">
                <a:solidFill>
                  <a:srgbClr val="0C1E2A"/>
                </a:solidFill>
                <a:latin typeface="Mabry Pro"/>
                <a:cs typeface="Mabry Pro"/>
              </a:rPr>
              <a:t>, cum </a:t>
            </a:r>
            <a:r>
              <a:rPr lang="en-NZ" sz="3600" spc="10">
                <a:solidFill>
                  <a:srgbClr val="0C1E2A"/>
                </a:solidFill>
                <a:latin typeface="Mabry Pro"/>
                <a:cs typeface="Mabry Pro"/>
              </a:rPr>
              <a:t> </a:t>
            </a:r>
            <a:r>
              <a:rPr lang="en-NZ" sz="3600" spc="-10" err="1">
                <a:solidFill>
                  <a:srgbClr val="0C1E2A"/>
                </a:solidFill>
                <a:latin typeface="Mabry Pro"/>
                <a:cs typeface="Mabry Pro"/>
              </a:rPr>
              <a:t>harioriate</a:t>
            </a:r>
            <a:r>
              <a:rPr lang="en-NZ" sz="3600" spc="-5">
                <a:solidFill>
                  <a:srgbClr val="0C1E2A"/>
                </a:solidFill>
                <a:latin typeface="Mabry Pro"/>
                <a:cs typeface="Mabry Pro"/>
              </a:rPr>
              <a:t>.</a:t>
            </a:r>
            <a:r>
              <a:rPr lang="en-NZ" sz="3600">
                <a:solidFill>
                  <a:srgbClr val="0C1E2A"/>
                </a:solidFill>
                <a:latin typeface="Mabry Pro"/>
                <a:cs typeface="Mabry Pro"/>
              </a:rPr>
              <a:t> </a:t>
            </a:r>
            <a:r>
              <a:rPr lang="en-NZ" sz="3600" err="1">
                <a:solidFill>
                  <a:srgbClr val="0C1E2A"/>
                </a:solidFill>
                <a:latin typeface="Mabry Pro"/>
                <a:cs typeface="Mabry Pro"/>
              </a:rPr>
              <a:t>Incil</a:t>
            </a:r>
            <a:r>
              <a:rPr lang="en-NZ" sz="3600" spc="-5">
                <a:solidFill>
                  <a:srgbClr val="0C1E2A"/>
                </a:solidFill>
                <a:latin typeface="Mabry Pro"/>
                <a:cs typeface="Mabry Pro"/>
              </a:rPr>
              <a:t> </a:t>
            </a:r>
            <a:r>
              <a:rPr lang="en-NZ" sz="3600" spc="35" err="1">
                <a:solidFill>
                  <a:srgbClr val="0C1E2A"/>
                </a:solidFill>
                <a:latin typeface="Mabry Pro"/>
                <a:cs typeface="Mabry Pro"/>
              </a:rPr>
              <a:t>etur</a:t>
            </a:r>
            <a:r>
              <a:rPr lang="en-NZ" sz="3600" spc="35">
                <a:solidFill>
                  <a:srgbClr val="0C1E2A"/>
                </a:solidFill>
                <a:latin typeface="Mabry Pro"/>
                <a:cs typeface="Mabry Pro"/>
              </a:rPr>
              <a:t>?</a:t>
            </a:r>
            <a:r>
              <a:rPr lang="en-NZ" sz="3600">
                <a:solidFill>
                  <a:srgbClr val="0C1E2A"/>
                </a:solidFill>
                <a:latin typeface="Mabry Pro"/>
                <a:cs typeface="Mabry Pro"/>
              </a:rPr>
              <a:t> </a:t>
            </a:r>
            <a:r>
              <a:rPr lang="en-NZ" sz="3600" spc="5" err="1">
                <a:solidFill>
                  <a:srgbClr val="0C1E2A"/>
                </a:solidFill>
                <a:latin typeface="Mabry Pro"/>
                <a:cs typeface="Mabry Pro"/>
              </a:rPr>
              <a:t>Quis</a:t>
            </a:r>
            <a:r>
              <a:rPr lang="en-NZ" sz="3600">
                <a:solidFill>
                  <a:srgbClr val="0C1E2A"/>
                </a:solidFill>
                <a:latin typeface="Mabry Pro"/>
                <a:cs typeface="Mabry Pro"/>
              </a:rPr>
              <a:t> </a:t>
            </a:r>
            <a:r>
              <a:rPr lang="en-NZ" sz="3600" spc="5">
                <a:solidFill>
                  <a:srgbClr val="0C1E2A"/>
                </a:solidFill>
                <a:latin typeface="Mabry Pro"/>
                <a:cs typeface="Mabry Pro"/>
              </a:rPr>
              <a:t>es</a:t>
            </a:r>
            <a:r>
              <a:rPr lang="en-NZ" sz="3600" spc="-5">
                <a:solidFill>
                  <a:srgbClr val="0C1E2A"/>
                </a:solidFill>
                <a:latin typeface="Mabry Pro"/>
                <a:cs typeface="Mabry Pro"/>
              </a:rPr>
              <a:t> </a:t>
            </a:r>
            <a:r>
              <a:rPr lang="en-NZ" sz="3600" err="1">
                <a:solidFill>
                  <a:srgbClr val="0C1E2A"/>
                </a:solidFill>
                <a:latin typeface="Mabry Pro"/>
                <a:cs typeface="Mabry Pro"/>
              </a:rPr>
              <a:t>experi</a:t>
            </a:r>
            <a:r>
              <a:rPr lang="en-NZ" sz="3600">
                <a:solidFill>
                  <a:srgbClr val="0C1E2A"/>
                </a:solidFill>
                <a:latin typeface="Mabry Pro"/>
                <a:cs typeface="Mabry Pro"/>
              </a:rPr>
              <a:t> </a:t>
            </a:r>
            <a:r>
              <a:rPr lang="en-NZ" sz="3600" err="1">
                <a:solidFill>
                  <a:srgbClr val="0C1E2A"/>
                </a:solidFill>
                <a:latin typeface="Mabry Pro"/>
                <a:cs typeface="Mabry Pro"/>
              </a:rPr>
              <a:t>voluptius</a:t>
            </a:r>
            <a:r>
              <a:rPr lang="en-NZ" sz="3600">
                <a:solidFill>
                  <a:srgbClr val="0C1E2A"/>
                </a:solidFill>
                <a:latin typeface="Mabry Pro"/>
                <a:cs typeface="Mabry Pro"/>
              </a:rPr>
              <a:t> sit.</a:t>
            </a:r>
          </a:p>
          <a:p>
            <a:pPr marL="469900" indent="-457200"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NZ" sz="3600">
              <a:solidFill>
                <a:srgbClr val="0C1E2A"/>
              </a:solidFill>
              <a:latin typeface="Mabry Pro"/>
              <a:cs typeface="Mabry Pro"/>
            </a:endParaRPr>
          </a:p>
          <a:p>
            <a:pPr marL="469900" indent="-457200"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NZ" sz="3600" err="1">
                <a:solidFill>
                  <a:srgbClr val="0C1E2A"/>
                </a:solidFill>
                <a:latin typeface="Mabry Pro"/>
                <a:cs typeface="Mabry Pro"/>
              </a:rPr>
              <a:t>Iur</a:t>
            </a:r>
            <a:r>
              <a:rPr lang="en-NZ" sz="3600" spc="-5">
                <a:solidFill>
                  <a:srgbClr val="0C1E2A"/>
                </a:solidFill>
                <a:latin typeface="Mabry Pro"/>
                <a:cs typeface="Mabry Pro"/>
              </a:rPr>
              <a:t> </a:t>
            </a:r>
            <a:r>
              <a:rPr lang="en-NZ" sz="3600" spc="5" err="1">
                <a:solidFill>
                  <a:srgbClr val="0C1E2A"/>
                </a:solidFill>
                <a:latin typeface="Mabry Pro"/>
                <a:cs typeface="Mabry Pro"/>
              </a:rPr>
              <a:t>aut</a:t>
            </a:r>
            <a:r>
              <a:rPr lang="en-NZ" sz="3600">
                <a:solidFill>
                  <a:srgbClr val="0C1E2A"/>
                </a:solidFill>
                <a:latin typeface="Mabry Pro"/>
                <a:cs typeface="Mabry Pro"/>
              </a:rPr>
              <a:t> </a:t>
            </a:r>
            <a:r>
              <a:rPr lang="en-NZ" sz="3600" spc="-5" err="1">
                <a:solidFill>
                  <a:srgbClr val="0C1E2A"/>
                </a:solidFill>
                <a:latin typeface="Mabry Pro"/>
                <a:cs typeface="Mabry Pro"/>
              </a:rPr>
              <a:t>eost</a:t>
            </a:r>
            <a:r>
              <a:rPr lang="en-NZ" sz="3600" spc="-5">
                <a:solidFill>
                  <a:srgbClr val="0C1E2A"/>
                </a:solidFill>
                <a:latin typeface="Mabry Pro"/>
                <a:cs typeface="Mabry Pro"/>
              </a:rPr>
              <a:t>, </a:t>
            </a:r>
            <a:r>
              <a:rPr lang="en-NZ" sz="3600" spc="-484">
                <a:solidFill>
                  <a:srgbClr val="0C1E2A"/>
                </a:solidFill>
                <a:latin typeface="Mabry Pro"/>
                <a:cs typeface="Mabry Pro"/>
              </a:rPr>
              <a:t> </a:t>
            </a:r>
            <a:r>
              <a:rPr lang="en-NZ" sz="3600">
                <a:solidFill>
                  <a:srgbClr val="0C1E2A"/>
                </a:solidFill>
                <a:latin typeface="Mabry Pro"/>
                <a:cs typeface="Mabry Pro"/>
              </a:rPr>
              <a:t>et </a:t>
            </a:r>
            <a:r>
              <a:rPr lang="en-NZ" sz="3600" err="1">
                <a:solidFill>
                  <a:srgbClr val="0C1E2A"/>
                </a:solidFill>
                <a:latin typeface="Mabry Pro"/>
                <a:cs typeface="Mabry Pro"/>
              </a:rPr>
              <a:t>et</a:t>
            </a:r>
            <a:r>
              <a:rPr lang="en-NZ" sz="3600">
                <a:solidFill>
                  <a:srgbClr val="0C1E2A"/>
                </a:solidFill>
                <a:latin typeface="Mabry Pro"/>
                <a:cs typeface="Mabry Pro"/>
              </a:rPr>
              <a:t> </a:t>
            </a:r>
            <a:r>
              <a:rPr lang="en-NZ" sz="3600" spc="-5">
                <a:solidFill>
                  <a:srgbClr val="0C1E2A"/>
                </a:solidFill>
                <a:latin typeface="Mabry Pro"/>
                <a:cs typeface="Mabry Pro"/>
              </a:rPr>
              <a:t>entia</a:t>
            </a:r>
            <a:r>
              <a:rPr lang="en-NZ" sz="3600">
                <a:solidFill>
                  <a:srgbClr val="0C1E2A"/>
                </a:solidFill>
                <a:latin typeface="Mabry Pro"/>
                <a:cs typeface="Mabry Pro"/>
              </a:rPr>
              <a:t> </a:t>
            </a:r>
            <a:r>
              <a:rPr lang="en-NZ" sz="3600" spc="-5" err="1">
                <a:solidFill>
                  <a:srgbClr val="0C1E2A"/>
                </a:solidFill>
                <a:latin typeface="Mabry Pro"/>
                <a:cs typeface="Mabry Pro"/>
              </a:rPr>
              <a:t>soluptur</a:t>
            </a:r>
            <a:r>
              <a:rPr lang="en-NZ" sz="3600">
                <a:solidFill>
                  <a:srgbClr val="0C1E2A"/>
                </a:solidFill>
                <a:latin typeface="Mabry Pro"/>
                <a:cs typeface="Mabry Pro"/>
              </a:rPr>
              <a:t> alit </a:t>
            </a:r>
            <a:r>
              <a:rPr lang="en-NZ" sz="3600" spc="-10" err="1">
                <a:solidFill>
                  <a:srgbClr val="0C1E2A"/>
                </a:solidFill>
                <a:latin typeface="Mabry Pro"/>
                <a:cs typeface="Mabry Pro"/>
              </a:rPr>
              <a:t>everro</a:t>
            </a:r>
            <a:r>
              <a:rPr lang="en-NZ" sz="3600" spc="5">
                <a:solidFill>
                  <a:srgbClr val="0C1E2A"/>
                </a:solidFill>
                <a:latin typeface="Mabry Pro"/>
                <a:cs typeface="Mabry Pro"/>
              </a:rPr>
              <a:t> </a:t>
            </a:r>
            <a:r>
              <a:rPr lang="en-NZ" sz="3600" spc="5" err="1">
                <a:solidFill>
                  <a:srgbClr val="0C1E2A"/>
                </a:solidFill>
                <a:latin typeface="Mabry Pro"/>
                <a:cs typeface="Mabry Pro"/>
              </a:rPr>
              <a:t>dolo</a:t>
            </a:r>
            <a:r>
              <a:rPr lang="en-NZ" sz="3600">
                <a:solidFill>
                  <a:srgbClr val="0C1E2A"/>
                </a:solidFill>
                <a:latin typeface="Mabry Pro"/>
                <a:cs typeface="Mabry Pro"/>
              </a:rPr>
              <a:t> </a:t>
            </a:r>
            <a:r>
              <a:rPr lang="en-NZ" sz="3600" spc="5" err="1">
                <a:solidFill>
                  <a:srgbClr val="0C1E2A"/>
                </a:solidFill>
                <a:latin typeface="Mabry Pro"/>
                <a:cs typeface="Mabry Pro"/>
              </a:rPr>
              <a:t>blaccae</a:t>
            </a:r>
            <a:r>
              <a:rPr lang="en-NZ" sz="3600">
                <a:solidFill>
                  <a:srgbClr val="0C1E2A"/>
                </a:solidFill>
                <a:latin typeface="Mabry Pro"/>
                <a:cs typeface="Mabry Pro"/>
              </a:rPr>
              <a:t> </a:t>
            </a:r>
            <a:r>
              <a:rPr lang="en-NZ" sz="3600" spc="5">
                <a:solidFill>
                  <a:srgbClr val="0C1E2A"/>
                </a:solidFill>
                <a:latin typeface="Mabry Pro"/>
                <a:cs typeface="Mabry Pro"/>
              </a:rPr>
              <a:t>que </a:t>
            </a:r>
            <a:r>
              <a:rPr lang="en-NZ" sz="3600" spc="10">
                <a:solidFill>
                  <a:srgbClr val="0C1E2A"/>
                </a:solidFill>
                <a:latin typeface="Mabry Pro"/>
                <a:cs typeface="Mabry Pro"/>
              </a:rPr>
              <a:t> </a:t>
            </a:r>
            <a:r>
              <a:rPr lang="en-NZ" sz="3600" err="1">
                <a:solidFill>
                  <a:srgbClr val="0C1E2A"/>
                </a:solidFill>
                <a:latin typeface="Mabry Pro"/>
                <a:cs typeface="Mabry Pro"/>
              </a:rPr>
              <a:t>nonsed</a:t>
            </a:r>
            <a:r>
              <a:rPr lang="en-NZ" sz="3600">
                <a:solidFill>
                  <a:srgbClr val="0C1E2A"/>
                </a:solidFill>
                <a:latin typeface="Mabry Pro"/>
                <a:cs typeface="Mabry Pro"/>
              </a:rPr>
              <a:t> </a:t>
            </a:r>
            <a:r>
              <a:rPr lang="en-NZ" sz="3600" err="1">
                <a:solidFill>
                  <a:srgbClr val="0C1E2A"/>
                </a:solidFill>
                <a:latin typeface="Mabry Pro"/>
                <a:cs typeface="Mabry Pro"/>
              </a:rPr>
              <a:t>millibus</a:t>
            </a:r>
            <a:r>
              <a:rPr lang="en-NZ" sz="3600">
                <a:solidFill>
                  <a:srgbClr val="0C1E2A"/>
                </a:solidFill>
                <a:latin typeface="Mabry Pro"/>
                <a:cs typeface="Mabry Pro"/>
              </a:rPr>
              <a:t>, </a:t>
            </a:r>
            <a:r>
              <a:rPr lang="en-NZ" sz="3600" spc="5" err="1">
                <a:solidFill>
                  <a:srgbClr val="0C1E2A"/>
                </a:solidFill>
                <a:latin typeface="Mabry Pro"/>
                <a:cs typeface="Mabry Pro"/>
              </a:rPr>
              <a:t>odi</a:t>
            </a:r>
            <a:r>
              <a:rPr lang="en-NZ" sz="3600" spc="5">
                <a:solidFill>
                  <a:srgbClr val="0C1E2A"/>
                </a:solidFill>
                <a:latin typeface="Mabry Pro"/>
                <a:cs typeface="Mabry Pro"/>
              </a:rPr>
              <a:t> </a:t>
            </a:r>
            <a:r>
              <a:rPr lang="en-NZ" sz="3600">
                <a:solidFill>
                  <a:srgbClr val="0C1E2A"/>
                </a:solidFill>
                <a:latin typeface="Mabry Pro"/>
                <a:cs typeface="Mabry Pro"/>
              </a:rPr>
              <a:t>in et </a:t>
            </a:r>
            <a:r>
              <a:rPr lang="en-NZ" sz="3600" spc="5" err="1">
                <a:solidFill>
                  <a:srgbClr val="0C1E2A"/>
                </a:solidFill>
                <a:latin typeface="Mabry Pro"/>
                <a:cs typeface="Mabry Pro"/>
              </a:rPr>
              <a:t>ut</a:t>
            </a:r>
            <a:r>
              <a:rPr lang="en-NZ" sz="3600" spc="5">
                <a:solidFill>
                  <a:srgbClr val="0C1E2A"/>
                </a:solidFill>
                <a:latin typeface="Mabry Pro"/>
                <a:cs typeface="Mabry Pro"/>
              </a:rPr>
              <a:t> </a:t>
            </a:r>
            <a:r>
              <a:rPr lang="en-NZ" sz="3600" spc="5" err="1">
                <a:solidFill>
                  <a:srgbClr val="0C1E2A"/>
                </a:solidFill>
                <a:latin typeface="Mabry Pro"/>
                <a:cs typeface="Mabry Pro"/>
              </a:rPr>
              <a:t>eum</a:t>
            </a:r>
            <a:r>
              <a:rPr lang="en-NZ" sz="3600" spc="5">
                <a:solidFill>
                  <a:srgbClr val="0C1E2A"/>
                </a:solidFill>
                <a:latin typeface="Mabry Pro"/>
                <a:cs typeface="Mabry Pro"/>
              </a:rPr>
              <a:t> </a:t>
            </a:r>
            <a:r>
              <a:rPr lang="en-NZ" sz="3600" spc="-5">
                <a:solidFill>
                  <a:srgbClr val="0C1E2A"/>
                </a:solidFill>
                <a:latin typeface="Mabry Pro"/>
                <a:cs typeface="Mabry Pro"/>
              </a:rPr>
              <a:t>fugit.</a:t>
            </a:r>
            <a:endParaRPr lang="en-NZ" sz="3600">
              <a:solidFill>
                <a:srgbClr val="0C1E2A"/>
              </a:solidFill>
              <a:latin typeface="Mabry Pro"/>
              <a:cs typeface="Mabry Pro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en-NZ" sz="2800">
              <a:solidFill>
                <a:srgbClr val="0C1E2A"/>
              </a:solidFill>
              <a:latin typeface="Mabry Pro"/>
              <a:cs typeface="Mabry Pr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fidelitylife.co.nz/AdviserCentre/logi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67FF_88DF5C2E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advisercare@fidelitylife.co.nz" TargetMode="Externa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24E165B-6902-477B-8C8A-2199046B3403}"/>
              </a:ext>
            </a:extLst>
          </p:cNvPr>
          <p:cNvSpPr/>
          <p:nvPr/>
        </p:nvSpPr>
        <p:spPr>
          <a:xfrm>
            <a:off x="10051186" y="-22225"/>
            <a:ext cx="10052913" cy="11331575"/>
          </a:xfrm>
          <a:prstGeom prst="rect">
            <a:avLst/>
          </a:prstGeom>
          <a:solidFill>
            <a:srgbClr val="0C1E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C648E090-8AB0-46BD-A0A2-ECCDBF0E39B2}"/>
              </a:ext>
            </a:extLst>
          </p:cNvPr>
          <p:cNvSpPr/>
          <p:nvPr/>
        </p:nvSpPr>
        <p:spPr>
          <a:xfrm>
            <a:off x="0" y="0"/>
            <a:ext cx="10051187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81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13752" y="4487941"/>
            <a:ext cx="6663055" cy="33849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ts val="5420"/>
              </a:lnSpc>
              <a:spcBef>
                <a:spcPts val="785"/>
              </a:spcBef>
            </a:pPr>
            <a:r>
              <a:rPr lang="en-GB" sz="4000" b="1">
                <a:solidFill>
                  <a:srgbClr val="FFFFFF"/>
                </a:solidFill>
                <a:latin typeface="Mabry Pro" panose="020D0503040002040303" pitchFamily="34" charset="0"/>
                <a:cs typeface="MabryPro-Medium"/>
              </a:rPr>
              <a:t>Detailed summary report.</a:t>
            </a:r>
          </a:p>
          <a:p>
            <a:pPr marL="584200" marR="5080" indent="-571500">
              <a:lnSpc>
                <a:spcPts val="5420"/>
              </a:lnSpc>
              <a:spcBef>
                <a:spcPts val="785"/>
              </a:spcBef>
              <a:buFont typeface="Arial" panose="020B0604020202020204" pitchFamily="34" charset="0"/>
              <a:buChar char="•"/>
            </a:pPr>
            <a:r>
              <a:rPr lang="en-GB" sz="4000">
                <a:solidFill>
                  <a:srgbClr val="FFFFFF"/>
                </a:solidFill>
                <a:latin typeface="Mabry Pro" panose="020D0503040002040303" pitchFamily="34" charset="0"/>
                <a:cs typeface="MabryPro-Medium"/>
              </a:rPr>
              <a:t>Download and print.</a:t>
            </a:r>
          </a:p>
          <a:p>
            <a:pPr marL="584200" marR="5080" indent="-571500">
              <a:lnSpc>
                <a:spcPts val="5420"/>
              </a:lnSpc>
              <a:spcBef>
                <a:spcPts val="785"/>
              </a:spcBef>
              <a:buFont typeface="Arial" panose="020B0604020202020204" pitchFamily="34" charset="0"/>
              <a:buChar char="•"/>
            </a:pPr>
            <a:r>
              <a:rPr lang="en-GB" sz="4000">
                <a:solidFill>
                  <a:srgbClr val="FFFFFF"/>
                </a:solidFill>
                <a:latin typeface="Mabry Pro" panose="020D0503040002040303" pitchFamily="34" charset="0"/>
                <a:cs typeface="MabryPro-Medium"/>
              </a:rPr>
              <a:t>Exclusions and endorsements.</a:t>
            </a:r>
            <a:endParaRPr lang="en-GB" sz="4000">
              <a:latin typeface="Mabry Pro" panose="020D0503040002040303" pitchFamily="34" charset="0"/>
              <a:cs typeface="MabryPro-Medium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en-NZ" sz="2500">
              <a:solidFill>
                <a:schemeClr val="bg1"/>
              </a:solidFill>
              <a:latin typeface="Mabry Pro"/>
              <a:cs typeface="Mabry Pro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66664" y="1845676"/>
            <a:ext cx="7622821" cy="7620000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19128207" y="10426909"/>
            <a:ext cx="523875" cy="523875"/>
          </a:xfrm>
          <a:custGeom>
            <a:avLst/>
            <a:gdLst/>
            <a:ahLst/>
            <a:cxnLst/>
            <a:rect l="l" t="t" r="r" b="b"/>
            <a:pathLst>
              <a:path w="523875" h="523875">
                <a:moveTo>
                  <a:pt x="347814" y="190652"/>
                </a:moveTo>
                <a:lnTo>
                  <a:pt x="253403" y="190652"/>
                </a:lnTo>
                <a:lnTo>
                  <a:pt x="253403" y="210972"/>
                </a:lnTo>
                <a:lnTo>
                  <a:pt x="287845" y="210972"/>
                </a:lnTo>
                <a:lnTo>
                  <a:pt x="287845" y="401472"/>
                </a:lnTo>
                <a:lnTo>
                  <a:pt x="347814" y="401472"/>
                </a:lnTo>
                <a:lnTo>
                  <a:pt x="347814" y="210972"/>
                </a:lnTo>
                <a:lnTo>
                  <a:pt x="347814" y="190652"/>
                </a:lnTo>
                <a:close/>
              </a:path>
              <a:path w="523875" h="523875">
                <a:moveTo>
                  <a:pt x="352094" y="113144"/>
                </a:moveTo>
                <a:lnTo>
                  <a:pt x="352031" y="110934"/>
                </a:lnTo>
                <a:lnTo>
                  <a:pt x="351980" y="110477"/>
                </a:lnTo>
                <a:lnTo>
                  <a:pt x="335661" y="79260"/>
                </a:lnTo>
                <a:lnTo>
                  <a:pt x="330860" y="74345"/>
                </a:lnTo>
                <a:lnTo>
                  <a:pt x="330136" y="73990"/>
                </a:lnTo>
                <a:lnTo>
                  <a:pt x="312496" y="65125"/>
                </a:lnTo>
                <a:lnTo>
                  <a:pt x="288988" y="61658"/>
                </a:lnTo>
                <a:lnTo>
                  <a:pt x="246024" y="69723"/>
                </a:lnTo>
                <a:lnTo>
                  <a:pt x="209892" y="92468"/>
                </a:lnTo>
                <a:lnTo>
                  <a:pt x="185000" y="127673"/>
                </a:lnTo>
                <a:lnTo>
                  <a:pt x="175729" y="173164"/>
                </a:lnTo>
                <a:lnTo>
                  <a:pt x="175729" y="190817"/>
                </a:lnTo>
                <a:lnTo>
                  <a:pt x="141287" y="190817"/>
                </a:lnTo>
                <a:lnTo>
                  <a:pt x="141287" y="210972"/>
                </a:lnTo>
                <a:lnTo>
                  <a:pt x="175729" y="210972"/>
                </a:lnTo>
                <a:lnTo>
                  <a:pt x="175729" y="461899"/>
                </a:lnTo>
                <a:lnTo>
                  <a:pt x="199263" y="457136"/>
                </a:lnTo>
                <a:lnTo>
                  <a:pt x="218478" y="444182"/>
                </a:lnTo>
                <a:lnTo>
                  <a:pt x="231432" y="424967"/>
                </a:lnTo>
                <a:lnTo>
                  <a:pt x="236181" y="401447"/>
                </a:lnTo>
                <a:lnTo>
                  <a:pt x="236181" y="151574"/>
                </a:lnTo>
                <a:lnTo>
                  <a:pt x="241363" y="120954"/>
                </a:lnTo>
                <a:lnTo>
                  <a:pt x="255117" y="96342"/>
                </a:lnTo>
                <a:lnTo>
                  <a:pt x="274789" y="79946"/>
                </a:lnTo>
                <a:lnTo>
                  <a:pt x="297713" y="73990"/>
                </a:lnTo>
                <a:lnTo>
                  <a:pt x="306793" y="73990"/>
                </a:lnTo>
                <a:lnTo>
                  <a:pt x="314604" y="76085"/>
                </a:lnTo>
                <a:lnTo>
                  <a:pt x="321271" y="79260"/>
                </a:lnTo>
                <a:lnTo>
                  <a:pt x="320040" y="79146"/>
                </a:lnTo>
                <a:lnTo>
                  <a:pt x="318795" y="79095"/>
                </a:lnTo>
                <a:lnTo>
                  <a:pt x="317538" y="79095"/>
                </a:lnTo>
                <a:lnTo>
                  <a:pt x="304393" y="81394"/>
                </a:lnTo>
                <a:lnTo>
                  <a:pt x="293560" y="88049"/>
                </a:lnTo>
                <a:lnTo>
                  <a:pt x="286194" y="98742"/>
                </a:lnTo>
                <a:lnTo>
                  <a:pt x="283476" y="113144"/>
                </a:lnTo>
                <a:lnTo>
                  <a:pt x="286334" y="126758"/>
                </a:lnTo>
                <a:lnTo>
                  <a:pt x="293928" y="137185"/>
                </a:lnTo>
                <a:lnTo>
                  <a:pt x="304825" y="143852"/>
                </a:lnTo>
                <a:lnTo>
                  <a:pt x="317538" y="146202"/>
                </a:lnTo>
                <a:lnTo>
                  <a:pt x="330542" y="143852"/>
                </a:lnTo>
                <a:lnTo>
                  <a:pt x="341579" y="137185"/>
                </a:lnTo>
                <a:lnTo>
                  <a:pt x="349224" y="126758"/>
                </a:lnTo>
                <a:lnTo>
                  <a:pt x="352094" y="113144"/>
                </a:lnTo>
                <a:close/>
              </a:path>
              <a:path w="523875" h="523875">
                <a:moveTo>
                  <a:pt x="523544" y="0"/>
                </a:moveTo>
                <a:lnTo>
                  <a:pt x="503224" y="0"/>
                </a:lnTo>
                <a:lnTo>
                  <a:pt x="503224" y="20320"/>
                </a:lnTo>
                <a:lnTo>
                  <a:pt x="503224" y="261772"/>
                </a:lnTo>
                <a:lnTo>
                  <a:pt x="498309" y="310375"/>
                </a:lnTo>
                <a:lnTo>
                  <a:pt x="484225" y="355663"/>
                </a:lnTo>
                <a:lnTo>
                  <a:pt x="461937" y="396684"/>
                </a:lnTo>
                <a:lnTo>
                  <a:pt x="432422" y="432422"/>
                </a:lnTo>
                <a:lnTo>
                  <a:pt x="396671" y="461937"/>
                </a:lnTo>
                <a:lnTo>
                  <a:pt x="355663" y="484225"/>
                </a:lnTo>
                <a:lnTo>
                  <a:pt x="310375" y="498309"/>
                </a:lnTo>
                <a:lnTo>
                  <a:pt x="261772" y="503224"/>
                </a:lnTo>
                <a:lnTo>
                  <a:pt x="20320" y="503224"/>
                </a:lnTo>
                <a:lnTo>
                  <a:pt x="20320" y="261772"/>
                </a:lnTo>
                <a:lnTo>
                  <a:pt x="25234" y="213182"/>
                </a:lnTo>
                <a:lnTo>
                  <a:pt x="39331" y="167881"/>
                </a:lnTo>
                <a:lnTo>
                  <a:pt x="61620" y="126873"/>
                </a:lnTo>
                <a:lnTo>
                  <a:pt x="91122" y="91122"/>
                </a:lnTo>
                <a:lnTo>
                  <a:pt x="126873" y="61620"/>
                </a:lnTo>
                <a:lnTo>
                  <a:pt x="167881" y="39331"/>
                </a:lnTo>
                <a:lnTo>
                  <a:pt x="213169" y="25234"/>
                </a:lnTo>
                <a:lnTo>
                  <a:pt x="261772" y="20320"/>
                </a:lnTo>
                <a:lnTo>
                  <a:pt x="503224" y="20320"/>
                </a:lnTo>
                <a:lnTo>
                  <a:pt x="503224" y="0"/>
                </a:lnTo>
                <a:lnTo>
                  <a:pt x="261772" y="0"/>
                </a:lnTo>
                <a:lnTo>
                  <a:pt x="214782" y="4229"/>
                </a:lnTo>
                <a:lnTo>
                  <a:pt x="170522" y="16408"/>
                </a:lnTo>
                <a:lnTo>
                  <a:pt x="129755" y="35801"/>
                </a:lnTo>
                <a:lnTo>
                  <a:pt x="93205" y="61645"/>
                </a:lnTo>
                <a:lnTo>
                  <a:pt x="61645" y="93218"/>
                </a:lnTo>
                <a:lnTo>
                  <a:pt x="35788" y="129755"/>
                </a:lnTo>
                <a:lnTo>
                  <a:pt x="16408" y="170522"/>
                </a:lnTo>
                <a:lnTo>
                  <a:pt x="4229" y="214782"/>
                </a:lnTo>
                <a:lnTo>
                  <a:pt x="0" y="261772"/>
                </a:lnTo>
                <a:lnTo>
                  <a:pt x="0" y="523557"/>
                </a:lnTo>
                <a:lnTo>
                  <a:pt x="261772" y="523557"/>
                </a:lnTo>
                <a:lnTo>
                  <a:pt x="308762" y="519328"/>
                </a:lnTo>
                <a:lnTo>
                  <a:pt x="353021" y="507149"/>
                </a:lnTo>
                <a:lnTo>
                  <a:pt x="393788" y="487756"/>
                </a:lnTo>
                <a:lnTo>
                  <a:pt x="430339" y="461911"/>
                </a:lnTo>
                <a:lnTo>
                  <a:pt x="461899" y="430339"/>
                </a:lnTo>
                <a:lnTo>
                  <a:pt x="487756" y="393801"/>
                </a:lnTo>
                <a:lnTo>
                  <a:pt x="507136" y="353021"/>
                </a:lnTo>
                <a:lnTo>
                  <a:pt x="519315" y="308762"/>
                </a:lnTo>
                <a:lnTo>
                  <a:pt x="523544" y="261772"/>
                </a:lnTo>
                <a:lnTo>
                  <a:pt x="523544" y="20320"/>
                </a:lnTo>
                <a:lnTo>
                  <a:pt x="5235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E9B943E2-4F25-44F7-A225-B608AD1042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7" b="19360"/>
          <a:stretch/>
        </p:blipFill>
        <p:spPr>
          <a:xfrm>
            <a:off x="11266664" y="1843674"/>
            <a:ext cx="7623684" cy="7620000"/>
          </a:xfrm>
          <a:prstGeom prst="round2DiagRect">
            <a:avLst>
              <a:gd name="adj1" fmla="val 50000"/>
              <a:gd name="adj2" fmla="val 0"/>
            </a:avLst>
          </a:prstGeom>
        </p:spPr>
      </p:pic>
      <p:sp>
        <p:nvSpPr>
          <p:cNvPr id="12" name="object 7">
            <a:extLst>
              <a:ext uri="{FF2B5EF4-FFF2-40B4-BE49-F238E27FC236}">
                <a16:creationId xmlns:a16="http://schemas.microsoft.com/office/drawing/2014/main" id="{0AC73317-E3E5-44C0-A2AA-05094D0651AC}"/>
              </a:ext>
            </a:extLst>
          </p:cNvPr>
          <p:cNvSpPr/>
          <p:nvPr/>
        </p:nvSpPr>
        <p:spPr>
          <a:xfrm>
            <a:off x="15919450" y="6950075"/>
            <a:ext cx="3439795" cy="3439795"/>
          </a:xfrm>
          <a:custGeom>
            <a:avLst/>
            <a:gdLst/>
            <a:ahLst/>
            <a:cxnLst/>
            <a:rect l="l" t="t" r="r" b="b"/>
            <a:pathLst>
              <a:path w="3439795" h="3439795">
                <a:moveTo>
                  <a:pt x="491375" y="1719821"/>
                </a:moveTo>
                <a:lnTo>
                  <a:pt x="486384" y="1670304"/>
                </a:lnTo>
                <a:lnTo>
                  <a:pt x="472071" y="1624177"/>
                </a:lnTo>
                <a:lnTo>
                  <a:pt x="449414" y="1582445"/>
                </a:lnTo>
                <a:lnTo>
                  <a:pt x="419417" y="1546085"/>
                </a:lnTo>
                <a:lnTo>
                  <a:pt x="383057" y="1516087"/>
                </a:lnTo>
                <a:lnTo>
                  <a:pt x="341325" y="1493431"/>
                </a:lnTo>
                <a:lnTo>
                  <a:pt x="295198" y="1479118"/>
                </a:lnTo>
                <a:lnTo>
                  <a:pt x="245681" y="1474127"/>
                </a:lnTo>
                <a:lnTo>
                  <a:pt x="0" y="1474127"/>
                </a:lnTo>
                <a:lnTo>
                  <a:pt x="0" y="1719821"/>
                </a:lnTo>
                <a:lnTo>
                  <a:pt x="4991" y="1769325"/>
                </a:lnTo>
                <a:lnTo>
                  <a:pt x="19304" y="1815452"/>
                </a:lnTo>
                <a:lnTo>
                  <a:pt x="41960" y="1857184"/>
                </a:lnTo>
                <a:lnTo>
                  <a:pt x="71958" y="1893544"/>
                </a:lnTo>
                <a:lnTo>
                  <a:pt x="108318" y="1923542"/>
                </a:lnTo>
                <a:lnTo>
                  <a:pt x="150050" y="1946198"/>
                </a:lnTo>
                <a:lnTo>
                  <a:pt x="196176" y="1960511"/>
                </a:lnTo>
                <a:lnTo>
                  <a:pt x="245681" y="1965502"/>
                </a:lnTo>
                <a:lnTo>
                  <a:pt x="491375" y="1965502"/>
                </a:lnTo>
                <a:lnTo>
                  <a:pt x="491375" y="1719821"/>
                </a:lnTo>
                <a:close/>
              </a:path>
              <a:path w="3439795" h="3439795">
                <a:moveTo>
                  <a:pt x="982751" y="2211197"/>
                </a:moveTo>
                <a:lnTo>
                  <a:pt x="977760" y="2161679"/>
                </a:lnTo>
                <a:lnTo>
                  <a:pt x="963447" y="2115566"/>
                </a:lnTo>
                <a:lnTo>
                  <a:pt x="940790" y="2073821"/>
                </a:lnTo>
                <a:lnTo>
                  <a:pt x="910793" y="2037461"/>
                </a:lnTo>
                <a:lnTo>
                  <a:pt x="874433" y="2007463"/>
                </a:lnTo>
                <a:lnTo>
                  <a:pt x="832700" y="1984806"/>
                </a:lnTo>
                <a:lnTo>
                  <a:pt x="786574" y="1970493"/>
                </a:lnTo>
                <a:lnTo>
                  <a:pt x="737069" y="1965502"/>
                </a:lnTo>
                <a:lnTo>
                  <a:pt x="491375" y="1965502"/>
                </a:lnTo>
                <a:lnTo>
                  <a:pt x="491375" y="2211197"/>
                </a:lnTo>
                <a:lnTo>
                  <a:pt x="496366" y="2260714"/>
                </a:lnTo>
                <a:lnTo>
                  <a:pt x="510679" y="2306828"/>
                </a:lnTo>
                <a:lnTo>
                  <a:pt x="533336" y="2348560"/>
                </a:lnTo>
                <a:lnTo>
                  <a:pt x="563333" y="2384920"/>
                </a:lnTo>
                <a:lnTo>
                  <a:pt x="599694" y="2414917"/>
                </a:lnTo>
                <a:lnTo>
                  <a:pt x="641426" y="2437574"/>
                </a:lnTo>
                <a:lnTo>
                  <a:pt x="687552" y="2451887"/>
                </a:lnTo>
                <a:lnTo>
                  <a:pt x="737069" y="2456878"/>
                </a:lnTo>
                <a:lnTo>
                  <a:pt x="982751" y="2456878"/>
                </a:lnTo>
                <a:lnTo>
                  <a:pt x="982751" y="2211197"/>
                </a:lnTo>
                <a:close/>
              </a:path>
              <a:path w="3439795" h="3439795">
                <a:moveTo>
                  <a:pt x="982751" y="982751"/>
                </a:moveTo>
                <a:lnTo>
                  <a:pt x="737057" y="982751"/>
                </a:lnTo>
                <a:lnTo>
                  <a:pt x="687552" y="987742"/>
                </a:lnTo>
                <a:lnTo>
                  <a:pt x="641426" y="1002055"/>
                </a:lnTo>
                <a:lnTo>
                  <a:pt x="599694" y="1024712"/>
                </a:lnTo>
                <a:lnTo>
                  <a:pt x="563333" y="1054709"/>
                </a:lnTo>
                <a:lnTo>
                  <a:pt x="533336" y="1091069"/>
                </a:lnTo>
                <a:lnTo>
                  <a:pt x="510679" y="1132801"/>
                </a:lnTo>
                <a:lnTo>
                  <a:pt x="496366" y="1178928"/>
                </a:lnTo>
                <a:lnTo>
                  <a:pt x="491375" y="1228445"/>
                </a:lnTo>
                <a:lnTo>
                  <a:pt x="491375" y="1474127"/>
                </a:lnTo>
                <a:lnTo>
                  <a:pt x="737057" y="1474127"/>
                </a:lnTo>
                <a:lnTo>
                  <a:pt x="786574" y="1469136"/>
                </a:lnTo>
                <a:lnTo>
                  <a:pt x="832700" y="1454823"/>
                </a:lnTo>
                <a:lnTo>
                  <a:pt x="874433" y="1432166"/>
                </a:lnTo>
                <a:lnTo>
                  <a:pt x="910793" y="1402168"/>
                </a:lnTo>
                <a:lnTo>
                  <a:pt x="940790" y="1365808"/>
                </a:lnTo>
                <a:lnTo>
                  <a:pt x="963447" y="1324076"/>
                </a:lnTo>
                <a:lnTo>
                  <a:pt x="977760" y="1277950"/>
                </a:lnTo>
                <a:lnTo>
                  <a:pt x="982751" y="1228445"/>
                </a:lnTo>
                <a:lnTo>
                  <a:pt x="982751" y="982751"/>
                </a:lnTo>
                <a:close/>
              </a:path>
              <a:path w="3439795" h="3439795">
                <a:moveTo>
                  <a:pt x="1474127" y="2702572"/>
                </a:moveTo>
                <a:lnTo>
                  <a:pt x="1469136" y="2653055"/>
                </a:lnTo>
                <a:lnTo>
                  <a:pt x="1454823" y="2606941"/>
                </a:lnTo>
                <a:lnTo>
                  <a:pt x="1432166" y="2565196"/>
                </a:lnTo>
                <a:lnTo>
                  <a:pt x="1402168" y="2528836"/>
                </a:lnTo>
                <a:lnTo>
                  <a:pt x="1365808" y="2498839"/>
                </a:lnTo>
                <a:lnTo>
                  <a:pt x="1324076" y="2476182"/>
                </a:lnTo>
                <a:lnTo>
                  <a:pt x="1277962" y="2461869"/>
                </a:lnTo>
                <a:lnTo>
                  <a:pt x="1228445" y="2456878"/>
                </a:lnTo>
                <a:lnTo>
                  <a:pt x="982751" y="2456878"/>
                </a:lnTo>
                <a:lnTo>
                  <a:pt x="982751" y="2702572"/>
                </a:lnTo>
                <a:lnTo>
                  <a:pt x="987742" y="2752090"/>
                </a:lnTo>
                <a:lnTo>
                  <a:pt x="1002055" y="2798203"/>
                </a:lnTo>
                <a:lnTo>
                  <a:pt x="1024712" y="2839936"/>
                </a:lnTo>
                <a:lnTo>
                  <a:pt x="1054709" y="2876296"/>
                </a:lnTo>
                <a:lnTo>
                  <a:pt x="1091069" y="2906306"/>
                </a:lnTo>
                <a:lnTo>
                  <a:pt x="1132801" y="2928950"/>
                </a:lnTo>
                <a:lnTo>
                  <a:pt x="1178928" y="2943263"/>
                </a:lnTo>
                <a:lnTo>
                  <a:pt x="1228445" y="2948254"/>
                </a:lnTo>
                <a:lnTo>
                  <a:pt x="1474127" y="2948254"/>
                </a:lnTo>
                <a:lnTo>
                  <a:pt x="1474127" y="2702572"/>
                </a:lnTo>
                <a:close/>
              </a:path>
              <a:path w="3439795" h="3439795">
                <a:moveTo>
                  <a:pt x="1474127" y="491375"/>
                </a:moveTo>
                <a:lnTo>
                  <a:pt x="1228445" y="491375"/>
                </a:lnTo>
                <a:lnTo>
                  <a:pt x="1178928" y="496366"/>
                </a:lnTo>
                <a:lnTo>
                  <a:pt x="1132801" y="510679"/>
                </a:lnTo>
                <a:lnTo>
                  <a:pt x="1091069" y="533336"/>
                </a:lnTo>
                <a:lnTo>
                  <a:pt x="1054709" y="563333"/>
                </a:lnTo>
                <a:lnTo>
                  <a:pt x="1024712" y="599694"/>
                </a:lnTo>
                <a:lnTo>
                  <a:pt x="1002055" y="641426"/>
                </a:lnTo>
                <a:lnTo>
                  <a:pt x="987742" y="687552"/>
                </a:lnTo>
                <a:lnTo>
                  <a:pt x="982751" y="737057"/>
                </a:lnTo>
                <a:lnTo>
                  <a:pt x="982751" y="982751"/>
                </a:lnTo>
                <a:lnTo>
                  <a:pt x="1228445" y="982751"/>
                </a:lnTo>
                <a:lnTo>
                  <a:pt x="1277950" y="977760"/>
                </a:lnTo>
                <a:lnTo>
                  <a:pt x="1324076" y="963447"/>
                </a:lnTo>
                <a:lnTo>
                  <a:pt x="1365808" y="940790"/>
                </a:lnTo>
                <a:lnTo>
                  <a:pt x="1402168" y="910793"/>
                </a:lnTo>
                <a:lnTo>
                  <a:pt x="1432166" y="874433"/>
                </a:lnTo>
                <a:lnTo>
                  <a:pt x="1454823" y="832700"/>
                </a:lnTo>
                <a:lnTo>
                  <a:pt x="1469136" y="786574"/>
                </a:lnTo>
                <a:lnTo>
                  <a:pt x="1474127" y="737057"/>
                </a:lnTo>
                <a:lnTo>
                  <a:pt x="1474127" y="491375"/>
                </a:lnTo>
                <a:close/>
              </a:path>
              <a:path w="3439795" h="3439795">
                <a:moveTo>
                  <a:pt x="1965502" y="2948254"/>
                </a:moveTo>
                <a:lnTo>
                  <a:pt x="1719821" y="2948254"/>
                </a:lnTo>
                <a:lnTo>
                  <a:pt x="1670304" y="2953245"/>
                </a:lnTo>
                <a:lnTo>
                  <a:pt x="1624190" y="2967571"/>
                </a:lnTo>
                <a:lnTo>
                  <a:pt x="1582445" y="2990215"/>
                </a:lnTo>
                <a:lnTo>
                  <a:pt x="1546085" y="3020225"/>
                </a:lnTo>
                <a:lnTo>
                  <a:pt x="1516087" y="3056585"/>
                </a:lnTo>
                <a:lnTo>
                  <a:pt x="1493431" y="3098317"/>
                </a:lnTo>
                <a:lnTo>
                  <a:pt x="1479118" y="3144431"/>
                </a:lnTo>
                <a:lnTo>
                  <a:pt x="1474127" y="3193948"/>
                </a:lnTo>
                <a:lnTo>
                  <a:pt x="1474127" y="3439642"/>
                </a:lnTo>
                <a:lnTo>
                  <a:pt x="1719821" y="3439642"/>
                </a:lnTo>
                <a:lnTo>
                  <a:pt x="1769338" y="3434651"/>
                </a:lnTo>
                <a:lnTo>
                  <a:pt x="1815452" y="3420326"/>
                </a:lnTo>
                <a:lnTo>
                  <a:pt x="1857184" y="3397681"/>
                </a:lnTo>
                <a:lnTo>
                  <a:pt x="1893544" y="3367671"/>
                </a:lnTo>
                <a:lnTo>
                  <a:pt x="1923542" y="3331311"/>
                </a:lnTo>
                <a:lnTo>
                  <a:pt x="1946198" y="3289579"/>
                </a:lnTo>
                <a:lnTo>
                  <a:pt x="1960511" y="3243465"/>
                </a:lnTo>
                <a:lnTo>
                  <a:pt x="1965502" y="3193948"/>
                </a:lnTo>
                <a:lnTo>
                  <a:pt x="1965502" y="2948254"/>
                </a:lnTo>
                <a:close/>
              </a:path>
              <a:path w="3439795" h="3439795">
                <a:moveTo>
                  <a:pt x="1965502" y="0"/>
                </a:moveTo>
                <a:lnTo>
                  <a:pt x="1719821" y="0"/>
                </a:lnTo>
                <a:lnTo>
                  <a:pt x="1670304" y="4991"/>
                </a:lnTo>
                <a:lnTo>
                  <a:pt x="1624190" y="19304"/>
                </a:lnTo>
                <a:lnTo>
                  <a:pt x="1582445" y="41960"/>
                </a:lnTo>
                <a:lnTo>
                  <a:pt x="1546085" y="71958"/>
                </a:lnTo>
                <a:lnTo>
                  <a:pt x="1516087" y="108318"/>
                </a:lnTo>
                <a:lnTo>
                  <a:pt x="1493431" y="150050"/>
                </a:lnTo>
                <a:lnTo>
                  <a:pt x="1479118" y="196164"/>
                </a:lnTo>
                <a:lnTo>
                  <a:pt x="1474127" y="245681"/>
                </a:lnTo>
                <a:lnTo>
                  <a:pt x="1474127" y="491375"/>
                </a:lnTo>
                <a:lnTo>
                  <a:pt x="1719821" y="491375"/>
                </a:lnTo>
                <a:lnTo>
                  <a:pt x="1769338" y="486384"/>
                </a:lnTo>
                <a:lnTo>
                  <a:pt x="1815452" y="472071"/>
                </a:lnTo>
                <a:lnTo>
                  <a:pt x="1857184" y="449414"/>
                </a:lnTo>
                <a:lnTo>
                  <a:pt x="1893544" y="419417"/>
                </a:lnTo>
                <a:lnTo>
                  <a:pt x="1923542" y="383057"/>
                </a:lnTo>
                <a:lnTo>
                  <a:pt x="1946198" y="341325"/>
                </a:lnTo>
                <a:lnTo>
                  <a:pt x="1960511" y="295198"/>
                </a:lnTo>
                <a:lnTo>
                  <a:pt x="1965502" y="245681"/>
                </a:lnTo>
                <a:lnTo>
                  <a:pt x="1965502" y="0"/>
                </a:lnTo>
                <a:close/>
              </a:path>
              <a:path w="3439795" h="3439795">
                <a:moveTo>
                  <a:pt x="2948267" y="1965502"/>
                </a:moveTo>
                <a:lnTo>
                  <a:pt x="2702572" y="1965502"/>
                </a:lnTo>
                <a:lnTo>
                  <a:pt x="2653055" y="1970493"/>
                </a:lnTo>
                <a:lnTo>
                  <a:pt x="2606941" y="1984806"/>
                </a:lnTo>
                <a:lnTo>
                  <a:pt x="2565209" y="2007463"/>
                </a:lnTo>
                <a:lnTo>
                  <a:pt x="2528836" y="2037461"/>
                </a:lnTo>
                <a:lnTo>
                  <a:pt x="2498839" y="2073821"/>
                </a:lnTo>
                <a:lnTo>
                  <a:pt x="2476195" y="2115566"/>
                </a:lnTo>
                <a:lnTo>
                  <a:pt x="2461869" y="2161679"/>
                </a:lnTo>
                <a:lnTo>
                  <a:pt x="2456878" y="2211197"/>
                </a:lnTo>
                <a:lnTo>
                  <a:pt x="2456878" y="2456878"/>
                </a:lnTo>
                <a:lnTo>
                  <a:pt x="2211197" y="2456878"/>
                </a:lnTo>
                <a:lnTo>
                  <a:pt x="2161679" y="2461869"/>
                </a:lnTo>
                <a:lnTo>
                  <a:pt x="2115566" y="2476182"/>
                </a:lnTo>
                <a:lnTo>
                  <a:pt x="2073833" y="2498839"/>
                </a:lnTo>
                <a:lnTo>
                  <a:pt x="2037461" y="2528836"/>
                </a:lnTo>
                <a:lnTo>
                  <a:pt x="2007463" y="2565196"/>
                </a:lnTo>
                <a:lnTo>
                  <a:pt x="1984819" y="2606941"/>
                </a:lnTo>
                <a:lnTo>
                  <a:pt x="1970493" y="2653055"/>
                </a:lnTo>
                <a:lnTo>
                  <a:pt x="1965502" y="2702572"/>
                </a:lnTo>
                <a:lnTo>
                  <a:pt x="1965502" y="2948254"/>
                </a:lnTo>
                <a:lnTo>
                  <a:pt x="2211197" y="2948254"/>
                </a:lnTo>
                <a:lnTo>
                  <a:pt x="2260714" y="2943263"/>
                </a:lnTo>
                <a:lnTo>
                  <a:pt x="2306828" y="2928950"/>
                </a:lnTo>
                <a:lnTo>
                  <a:pt x="2348560" y="2906306"/>
                </a:lnTo>
                <a:lnTo>
                  <a:pt x="2384920" y="2876296"/>
                </a:lnTo>
                <a:lnTo>
                  <a:pt x="2414930" y="2839936"/>
                </a:lnTo>
                <a:lnTo>
                  <a:pt x="2437574" y="2798203"/>
                </a:lnTo>
                <a:lnTo>
                  <a:pt x="2451887" y="2752090"/>
                </a:lnTo>
                <a:lnTo>
                  <a:pt x="2456891" y="2702572"/>
                </a:lnTo>
                <a:lnTo>
                  <a:pt x="2456891" y="2456878"/>
                </a:lnTo>
                <a:lnTo>
                  <a:pt x="2702572" y="2456878"/>
                </a:lnTo>
                <a:lnTo>
                  <a:pt x="2752090" y="2451887"/>
                </a:lnTo>
                <a:lnTo>
                  <a:pt x="2798203" y="2437574"/>
                </a:lnTo>
                <a:lnTo>
                  <a:pt x="2839936" y="2414917"/>
                </a:lnTo>
                <a:lnTo>
                  <a:pt x="2876296" y="2384920"/>
                </a:lnTo>
                <a:lnTo>
                  <a:pt x="2906306" y="2348560"/>
                </a:lnTo>
                <a:lnTo>
                  <a:pt x="2928950" y="2306828"/>
                </a:lnTo>
                <a:lnTo>
                  <a:pt x="2943263" y="2260714"/>
                </a:lnTo>
                <a:lnTo>
                  <a:pt x="2948267" y="2211197"/>
                </a:lnTo>
                <a:lnTo>
                  <a:pt x="2948267" y="1965502"/>
                </a:lnTo>
                <a:close/>
              </a:path>
              <a:path w="3439795" h="3439795">
                <a:moveTo>
                  <a:pt x="2948267" y="1228445"/>
                </a:moveTo>
                <a:lnTo>
                  <a:pt x="2943275" y="1178928"/>
                </a:lnTo>
                <a:lnTo>
                  <a:pt x="2928950" y="1132801"/>
                </a:lnTo>
                <a:lnTo>
                  <a:pt x="2906306" y="1091069"/>
                </a:lnTo>
                <a:lnTo>
                  <a:pt x="2876296" y="1054709"/>
                </a:lnTo>
                <a:lnTo>
                  <a:pt x="2839936" y="1024712"/>
                </a:lnTo>
                <a:lnTo>
                  <a:pt x="2798203" y="1002055"/>
                </a:lnTo>
                <a:lnTo>
                  <a:pt x="2752090" y="987742"/>
                </a:lnTo>
                <a:lnTo>
                  <a:pt x="2702572" y="982751"/>
                </a:lnTo>
                <a:lnTo>
                  <a:pt x="2456891" y="982751"/>
                </a:lnTo>
                <a:lnTo>
                  <a:pt x="2456891" y="737057"/>
                </a:lnTo>
                <a:lnTo>
                  <a:pt x="2451900" y="687552"/>
                </a:lnTo>
                <a:lnTo>
                  <a:pt x="2437574" y="641426"/>
                </a:lnTo>
                <a:lnTo>
                  <a:pt x="2414930" y="599694"/>
                </a:lnTo>
                <a:lnTo>
                  <a:pt x="2384920" y="563333"/>
                </a:lnTo>
                <a:lnTo>
                  <a:pt x="2348560" y="533336"/>
                </a:lnTo>
                <a:lnTo>
                  <a:pt x="2306828" y="510679"/>
                </a:lnTo>
                <a:lnTo>
                  <a:pt x="2260714" y="496366"/>
                </a:lnTo>
                <a:lnTo>
                  <a:pt x="2211197" y="491375"/>
                </a:lnTo>
                <a:lnTo>
                  <a:pt x="1965502" y="491375"/>
                </a:lnTo>
                <a:lnTo>
                  <a:pt x="1965502" y="737057"/>
                </a:lnTo>
                <a:lnTo>
                  <a:pt x="1970493" y="786574"/>
                </a:lnTo>
                <a:lnTo>
                  <a:pt x="1984819" y="832700"/>
                </a:lnTo>
                <a:lnTo>
                  <a:pt x="2007463" y="874433"/>
                </a:lnTo>
                <a:lnTo>
                  <a:pt x="2037473" y="910793"/>
                </a:lnTo>
                <a:lnTo>
                  <a:pt x="2073833" y="940790"/>
                </a:lnTo>
                <a:lnTo>
                  <a:pt x="2115566" y="963447"/>
                </a:lnTo>
                <a:lnTo>
                  <a:pt x="2161679" y="977760"/>
                </a:lnTo>
                <a:lnTo>
                  <a:pt x="2211197" y="982751"/>
                </a:lnTo>
                <a:lnTo>
                  <a:pt x="2456878" y="982751"/>
                </a:lnTo>
                <a:lnTo>
                  <a:pt x="2456878" y="1228445"/>
                </a:lnTo>
                <a:lnTo>
                  <a:pt x="2461869" y="1277950"/>
                </a:lnTo>
                <a:lnTo>
                  <a:pt x="2476195" y="1324076"/>
                </a:lnTo>
                <a:lnTo>
                  <a:pt x="2498839" y="1365808"/>
                </a:lnTo>
                <a:lnTo>
                  <a:pt x="2528849" y="1402168"/>
                </a:lnTo>
                <a:lnTo>
                  <a:pt x="2565209" y="1432166"/>
                </a:lnTo>
                <a:lnTo>
                  <a:pt x="2606941" y="1454823"/>
                </a:lnTo>
                <a:lnTo>
                  <a:pt x="2653055" y="1469136"/>
                </a:lnTo>
                <a:lnTo>
                  <a:pt x="2702572" y="1474127"/>
                </a:lnTo>
                <a:lnTo>
                  <a:pt x="2948267" y="1474127"/>
                </a:lnTo>
                <a:lnTo>
                  <a:pt x="2948267" y="1228445"/>
                </a:lnTo>
                <a:close/>
              </a:path>
              <a:path w="3439795" h="3439795">
                <a:moveTo>
                  <a:pt x="3439642" y="1719821"/>
                </a:moveTo>
                <a:lnTo>
                  <a:pt x="3434651" y="1670304"/>
                </a:lnTo>
                <a:lnTo>
                  <a:pt x="3420338" y="1624177"/>
                </a:lnTo>
                <a:lnTo>
                  <a:pt x="3397681" y="1582445"/>
                </a:lnTo>
                <a:lnTo>
                  <a:pt x="3367684" y="1546085"/>
                </a:lnTo>
                <a:lnTo>
                  <a:pt x="3331324" y="1516087"/>
                </a:lnTo>
                <a:lnTo>
                  <a:pt x="3289579" y="1493431"/>
                </a:lnTo>
                <a:lnTo>
                  <a:pt x="3243465" y="1479118"/>
                </a:lnTo>
                <a:lnTo>
                  <a:pt x="3193948" y="1474127"/>
                </a:lnTo>
                <a:lnTo>
                  <a:pt x="2948267" y="1474127"/>
                </a:lnTo>
                <a:lnTo>
                  <a:pt x="2948267" y="1719821"/>
                </a:lnTo>
                <a:lnTo>
                  <a:pt x="2953258" y="1769325"/>
                </a:lnTo>
                <a:lnTo>
                  <a:pt x="2967571" y="1815452"/>
                </a:lnTo>
                <a:lnTo>
                  <a:pt x="2990215" y="1857184"/>
                </a:lnTo>
                <a:lnTo>
                  <a:pt x="3020225" y="1893544"/>
                </a:lnTo>
                <a:lnTo>
                  <a:pt x="3056585" y="1923542"/>
                </a:lnTo>
                <a:lnTo>
                  <a:pt x="3098317" y="1946198"/>
                </a:lnTo>
                <a:lnTo>
                  <a:pt x="3144431" y="1960511"/>
                </a:lnTo>
                <a:lnTo>
                  <a:pt x="3193948" y="1965502"/>
                </a:lnTo>
                <a:lnTo>
                  <a:pt x="3439642" y="1965502"/>
                </a:lnTo>
                <a:lnTo>
                  <a:pt x="3439642" y="1719821"/>
                </a:lnTo>
                <a:close/>
              </a:path>
            </a:pathLst>
          </a:custGeom>
          <a:solidFill>
            <a:srgbClr val="0080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AF21171B-0C2C-471E-818D-0D9C82CF1267}"/>
              </a:ext>
            </a:extLst>
          </p:cNvPr>
          <p:cNvSpPr txBox="1">
            <a:spLocks/>
          </p:cNvSpPr>
          <p:nvPr/>
        </p:nvSpPr>
        <p:spPr>
          <a:xfrm>
            <a:off x="1142306" y="2412406"/>
            <a:ext cx="7766574" cy="11288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8850" b="1" i="0">
                <a:solidFill>
                  <a:srgbClr val="FFEEBD"/>
                </a:solidFill>
                <a:latin typeface="Mabry Pro"/>
                <a:ea typeface="+mj-ea"/>
                <a:cs typeface="Mabry Pro"/>
              </a:defRPr>
            </a:lvl1pPr>
          </a:lstStyle>
          <a:p>
            <a:pPr>
              <a:lnSpc>
                <a:spcPct val="80000"/>
              </a:lnSpc>
            </a:pPr>
            <a:r>
              <a:rPr lang="en-NZ" b="0" kern="0">
                <a:solidFill>
                  <a:schemeClr val="bg1"/>
                </a:solidFill>
              </a:rPr>
              <a:t>How-to guide.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8E15CA-AF8E-47BC-BA12-0E2503F136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96"/>
          <a:stretch/>
        </p:blipFill>
        <p:spPr>
          <a:xfrm>
            <a:off x="0" y="10175934"/>
            <a:ext cx="20104100" cy="113093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0D1DADC-08C7-D026-6EDB-91A6FFC0A9DF}"/>
              </a:ext>
            </a:extLst>
          </p:cNvPr>
          <p:cNvSpPr/>
          <p:nvPr/>
        </p:nvSpPr>
        <p:spPr>
          <a:xfrm>
            <a:off x="817124" y="661480"/>
            <a:ext cx="18311083" cy="2859933"/>
          </a:xfrm>
          <a:prstGeom prst="rect">
            <a:avLst/>
          </a:prstGeom>
          <a:solidFill>
            <a:srgbClr val="299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80B7A602-8C71-7C73-F8FE-BC1F438373A7}"/>
              </a:ext>
            </a:extLst>
          </p:cNvPr>
          <p:cNvSpPr/>
          <p:nvPr/>
        </p:nvSpPr>
        <p:spPr>
          <a:xfrm>
            <a:off x="1128409" y="1040859"/>
            <a:ext cx="2101174" cy="2101174"/>
          </a:xfrm>
          <a:prstGeom prst="flowChartConnector">
            <a:avLst/>
          </a:prstGeom>
          <a:solidFill>
            <a:srgbClr val="0081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8000" b="1">
                <a:latin typeface="Mabry Pro" panose="020D0503040002040303" pitchFamily="34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C98521-CD3B-E803-D496-8A5EDF4E1983}"/>
              </a:ext>
            </a:extLst>
          </p:cNvPr>
          <p:cNvSpPr txBox="1"/>
          <p:nvPr/>
        </p:nvSpPr>
        <p:spPr>
          <a:xfrm>
            <a:off x="3738050" y="1620773"/>
            <a:ext cx="13907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800" b="1">
                <a:solidFill>
                  <a:schemeClr val="bg1"/>
                </a:solidFill>
                <a:latin typeface="Mabry Pro" panose="020D0503040002040303" pitchFamily="34" charset="0"/>
              </a:rPr>
              <a:t>Log into Adviser Centre.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B844CB-656D-60C6-EE40-6D9C23A6F3CE}"/>
              </a:ext>
            </a:extLst>
          </p:cNvPr>
          <p:cNvSpPr txBox="1"/>
          <p:nvPr/>
        </p:nvSpPr>
        <p:spPr>
          <a:xfrm>
            <a:off x="874236" y="3879713"/>
            <a:ext cx="79061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NZ" sz="2400" b="0" i="0" u="none" strike="noStrike" baseline="0">
                <a:solidFill>
                  <a:srgbClr val="001D2D"/>
                </a:solidFill>
                <a:latin typeface="Mabry Pro Light" panose="020D0303040002040303" pitchFamily="34" charset="0"/>
              </a:rPr>
              <a:t>Log into </a:t>
            </a:r>
            <a:r>
              <a:rPr lang="en-NZ" sz="2400" b="0" i="0" u="none" strike="noStrike" baseline="0">
                <a:solidFill>
                  <a:srgbClr val="001D2D"/>
                </a:solidFill>
                <a:latin typeface="Mabry Pro Light" panose="020D0303040002040303" pitchFamily="34" charset="0"/>
                <a:hlinkClick r:id="rId4"/>
              </a:rPr>
              <a:t>Adviser Centre </a:t>
            </a:r>
            <a:r>
              <a:rPr lang="en-NZ" sz="2400" b="0" i="0" u="none" strike="noStrike" baseline="0">
                <a:solidFill>
                  <a:srgbClr val="001D2D"/>
                </a:solidFill>
                <a:latin typeface="Mabry Pro Light" panose="020D0303040002040303" pitchFamily="34" charset="0"/>
              </a:rPr>
              <a:t>with your usual credentials.</a:t>
            </a:r>
            <a:endParaRPr lang="en-NZ" sz="2400" b="0" i="0" u="none" strike="noStrike" baseline="0">
              <a:solidFill>
                <a:srgbClr val="001B2B"/>
              </a:solidFill>
              <a:latin typeface="Mabry Pro Light" panose="020D03030400020403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1982E4-AC61-F223-2959-6AEE9EA6B682}"/>
              </a:ext>
            </a:extLst>
          </p:cNvPr>
          <p:cNvCxnSpPr>
            <a:cxnSpLocks/>
          </p:cNvCxnSpPr>
          <p:nvPr/>
        </p:nvCxnSpPr>
        <p:spPr>
          <a:xfrm>
            <a:off x="9896407" y="4027251"/>
            <a:ext cx="0" cy="5719691"/>
          </a:xfrm>
          <a:prstGeom prst="line">
            <a:avLst/>
          </a:prstGeom>
          <a:ln w="57150">
            <a:solidFill>
              <a:srgbClr val="0081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3C76497-67ED-A955-E053-6F0D70B50AAC}"/>
              </a:ext>
            </a:extLst>
          </p:cNvPr>
          <p:cNvSpPr txBox="1"/>
          <p:nvPr/>
        </p:nvSpPr>
        <p:spPr>
          <a:xfrm>
            <a:off x="898674" y="9688577"/>
            <a:ext cx="88173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NZ" sz="2400" b="0" i="0" u="none" strike="noStrike" baseline="0">
                <a:solidFill>
                  <a:srgbClr val="001B2B"/>
                </a:solidFill>
                <a:latin typeface="Mabry Pro Light" panose="020D0303040002040303" pitchFamily="34" charset="0"/>
              </a:rPr>
              <a:t>Click ‘Login’.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A0766D-ED8B-26F6-1692-DF26A0557F65}"/>
              </a:ext>
            </a:extLst>
          </p:cNvPr>
          <p:cNvSpPr txBox="1"/>
          <p:nvPr/>
        </p:nvSpPr>
        <p:spPr>
          <a:xfrm>
            <a:off x="10207694" y="3879713"/>
            <a:ext cx="89205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NZ" sz="2400" b="0" i="0" u="none" strike="noStrike" baseline="0">
                <a:solidFill>
                  <a:srgbClr val="001D2D"/>
                </a:solidFill>
                <a:latin typeface="Mabry Pro Light" panose="020D0303040002040303" pitchFamily="34" charset="0"/>
              </a:rPr>
              <a:t>Click the ‘</a:t>
            </a:r>
            <a:r>
              <a:rPr lang="en-NZ" sz="2400" b="0" i="0" u="none" strike="noStrike" baseline="0" err="1">
                <a:solidFill>
                  <a:srgbClr val="001D2D"/>
                </a:solidFill>
                <a:latin typeface="Mabry Pro Light" panose="020D0303040002040303" pitchFamily="34" charset="0"/>
              </a:rPr>
              <a:t>Tahi</a:t>
            </a:r>
            <a:r>
              <a:rPr lang="en-NZ" sz="2400" b="0" i="0" u="none" strike="noStrike" baseline="0">
                <a:solidFill>
                  <a:srgbClr val="001D2D"/>
                </a:solidFill>
                <a:latin typeface="Mabry Pro Light" panose="020D0303040002040303" pitchFamily="34" charset="0"/>
              </a:rPr>
              <a:t>’ tab and ‘Detailed Policy Summaries’.</a:t>
            </a:r>
            <a:endParaRPr lang="en-NZ" sz="2400">
              <a:solidFill>
                <a:srgbClr val="001D2D"/>
              </a:solidFill>
              <a:latin typeface="Mabry Pro Light" panose="020D0303040002040303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572D51C-E84B-3AB1-25D2-BA7D8A3B6C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3050" y="9341636"/>
            <a:ext cx="8817384" cy="672755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8978E79-7BC9-4141-C905-4752AAD8CBE7}"/>
              </a:ext>
            </a:extLst>
          </p:cNvPr>
          <p:cNvSpPr/>
          <p:nvPr/>
        </p:nvSpPr>
        <p:spPr>
          <a:xfrm>
            <a:off x="16376650" y="9505294"/>
            <a:ext cx="1752600" cy="340382"/>
          </a:xfrm>
          <a:prstGeom prst="roundRect">
            <a:avLst/>
          </a:prstGeom>
          <a:noFill/>
          <a:ln w="28575">
            <a:solidFill>
              <a:srgbClr val="0081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D78FA6-E703-408F-A212-9EF98261C2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9748" y="4770047"/>
            <a:ext cx="7935880" cy="47672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565B2ED-5A14-4B95-BA74-C1DCD96DF3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3050" y="4766043"/>
            <a:ext cx="8821390" cy="4470032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E3D822A-8424-93F4-D016-F23AB91493BB}"/>
              </a:ext>
            </a:extLst>
          </p:cNvPr>
          <p:cNvSpPr/>
          <p:nvPr/>
        </p:nvSpPr>
        <p:spPr>
          <a:xfrm>
            <a:off x="18357850" y="5477386"/>
            <a:ext cx="770356" cy="482089"/>
          </a:xfrm>
          <a:prstGeom prst="roundRect">
            <a:avLst/>
          </a:prstGeom>
          <a:noFill/>
          <a:ln w="28575">
            <a:solidFill>
              <a:srgbClr val="0081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58383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8E15CA-AF8E-47BC-BA12-0E2503F136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96"/>
          <a:stretch/>
        </p:blipFill>
        <p:spPr>
          <a:xfrm>
            <a:off x="0" y="10175934"/>
            <a:ext cx="20104100" cy="113093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0D1DADC-08C7-D026-6EDB-91A6FFC0A9DF}"/>
              </a:ext>
            </a:extLst>
          </p:cNvPr>
          <p:cNvSpPr/>
          <p:nvPr/>
        </p:nvSpPr>
        <p:spPr>
          <a:xfrm>
            <a:off x="817124" y="661480"/>
            <a:ext cx="18311083" cy="2859933"/>
          </a:xfrm>
          <a:prstGeom prst="rect">
            <a:avLst/>
          </a:prstGeom>
          <a:solidFill>
            <a:srgbClr val="299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80B7A602-8C71-7C73-F8FE-BC1F438373A7}"/>
              </a:ext>
            </a:extLst>
          </p:cNvPr>
          <p:cNvSpPr/>
          <p:nvPr/>
        </p:nvSpPr>
        <p:spPr>
          <a:xfrm>
            <a:off x="1128409" y="1040859"/>
            <a:ext cx="2101174" cy="2101174"/>
          </a:xfrm>
          <a:prstGeom prst="flowChartConnector">
            <a:avLst/>
          </a:prstGeom>
          <a:solidFill>
            <a:srgbClr val="0081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8000" b="1">
                <a:latin typeface="Mabry Pro" panose="020D0503040002040303" pitchFamily="34" charset="0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C98521-CD3B-E803-D496-8A5EDF4E1983}"/>
              </a:ext>
            </a:extLst>
          </p:cNvPr>
          <p:cNvSpPr txBox="1"/>
          <p:nvPr/>
        </p:nvSpPr>
        <p:spPr>
          <a:xfrm>
            <a:off x="3738050" y="1620773"/>
            <a:ext cx="13907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800" b="1">
                <a:solidFill>
                  <a:schemeClr val="bg1"/>
                </a:solidFill>
                <a:latin typeface="Mabry Pro" panose="020D0503040002040303" pitchFamily="34" charset="0"/>
              </a:rPr>
              <a:t>Search for a customer policy.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B71964-77A8-6F28-A542-68C5FD6036E4}"/>
              </a:ext>
            </a:extLst>
          </p:cNvPr>
          <p:cNvSpPr txBox="1"/>
          <p:nvPr/>
        </p:nvSpPr>
        <p:spPr>
          <a:xfrm>
            <a:off x="817124" y="3865810"/>
            <a:ext cx="882001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NZ" sz="2400" dirty="0">
                <a:solidFill>
                  <a:srgbClr val="001D2D"/>
                </a:solidFill>
                <a:latin typeface="Mabry Pro Light" panose="020D0303040002040303" pitchFamily="34" charset="0"/>
              </a:rPr>
              <a:t>Search for the relevant policy summary by typing in a policy number or clicking on a policy number that is displayed.</a:t>
            </a:r>
            <a:endParaRPr lang="en-NZ" sz="2400" b="0" i="0" u="none" strike="noStrike" baseline="0" dirty="0">
              <a:solidFill>
                <a:srgbClr val="001D2D"/>
              </a:solidFill>
              <a:latin typeface="Mabry Pro Light" panose="020D0303040002040303" pitchFamily="34" charset="0"/>
            </a:endParaRPr>
          </a:p>
          <a:p>
            <a:pPr algn="l"/>
            <a:endParaRPr lang="en-NZ" sz="2400" b="0" i="0" u="none" strike="noStrike" baseline="0" dirty="0">
              <a:solidFill>
                <a:srgbClr val="001D2D"/>
              </a:solidFill>
              <a:latin typeface="Mabry Pro Light" panose="020D0303040002040303" pitchFamily="34" charset="0"/>
            </a:endParaRPr>
          </a:p>
          <a:p>
            <a:pPr algn="l"/>
            <a:endParaRPr lang="en-NZ" sz="2400" b="0" i="0" u="none" strike="noStrike" baseline="0" dirty="0">
              <a:solidFill>
                <a:srgbClr val="001B2B"/>
              </a:solidFill>
              <a:latin typeface="Mabry Pro Light" panose="020D0303040002040303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0BE8B47-C5E3-5830-F89C-B4D7BB1AA5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546" y="5102313"/>
            <a:ext cx="5695950" cy="352425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0B2DC83-DFBD-766F-CA34-EBAD36C30FD1}"/>
              </a:ext>
            </a:extLst>
          </p:cNvPr>
          <p:cNvSpPr txBox="1"/>
          <p:nvPr/>
        </p:nvSpPr>
        <p:spPr>
          <a:xfrm>
            <a:off x="817124" y="9226912"/>
            <a:ext cx="614973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NZ" sz="2400">
                <a:solidFill>
                  <a:srgbClr val="001D2D"/>
                </a:solidFill>
                <a:latin typeface="Mabry Pro Light" panose="020D0303040002040303" pitchFamily="34" charset="0"/>
              </a:rPr>
              <a:t>The relevant policy information will display.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94C7229-905D-7C46-F60A-D8E3E7D95874}"/>
              </a:ext>
            </a:extLst>
          </p:cNvPr>
          <p:cNvSpPr/>
          <p:nvPr/>
        </p:nvSpPr>
        <p:spPr>
          <a:xfrm>
            <a:off x="4500736" y="5338853"/>
            <a:ext cx="2236619" cy="882027"/>
          </a:xfrm>
          <a:prstGeom prst="roundRect">
            <a:avLst/>
          </a:prstGeom>
          <a:noFill/>
          <a:ln w="28575">
            <a:solidFill>
              <a:srgbClr val="0081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EBF26F2-7F48-49E2-BF90-3F0536C9A666}"/>
              </a:ext>
            </a:extLst>
          </p:cNvPr>
          <p:cNvCxnSpPr>
            <a:cxnSpLocks/>
          </p:cNvCxnSpPr>
          <p:nvPr/>
        </p:nvCxnSpPr>
        <p:spPr>
          <a:xfrm>
            <a:off x="9888029" y="4028415"/>
            <a:ext cx="0" cy="5719691"/>
          </a:xfrm>
          <a:prstGeom prst="line">
            <a:avLst/>
          </a:prstGeom>
          <a:ln w="57150">
            <a:solidFill>
              <a:srgbClr val="0081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94CF261-24D7-2BF1-037C-5A33E232A30F}"/>
              </a:ext>
            </a:extLst>
          </p:cNvPr>
          <p:cNvSpPr txBox="1"/>
          <p:nvPr/>
        </p:nvSpPr>
        <p:spPr>
          <a:xfrm>
            <a:off x="10199317" y="3865810"/>
            <a:ext cx="89205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NZ" sz="2400" b="0" i="0" u="none" strike="noStrike" baseline="0">
                <a:solidFill>
                  <a:srgbClr val="001D2D"/>
                </a:solidFill>
                <a:latin typeface="Mabry Pro Light" panose="020D0303040002040303" pitchFamily="34" charset="0"/>
              </a:rPr>
              <a:t>Click the ‘Print’ button. </a:t>
            </a:r>
            <a:endParaRPr lang="en-NZ" sz="2400">
              <a:solidFill>
                <a:srgbClr val="001D2D"/>
              </a:solidFill>
              <a:latin typeface="Mabry Pro Light" panose="020D03030400020403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33D827-AC6B-5B01-05E2-4CCE0DCA0DAC}"/>
              </a:ext>
            </a:extLst>
          </p:cNvPr>
          <p:cNvSpPr/>
          <p:nvPr/>
        </p:nvSpPr>
        <p:spPr>
          <a:xfrm>
            <a:off x="15138857" y="6401964"/>
            <a:ext cx="739471" cy="238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87A5EB-F405-72F5-4F81-01E4D5FF71EA}"/>
              </a:ext>
            </a:extLst>
          </p:cNvPr>
          <p:cNvSpPr/>
          <p:nvPr/>
        </p:nvSpPr>
        <p:spPr>
          <a:xfrm>
            <a:off x="11620725" y="7441725"/>
            <a:ext cx="494071" cy="147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42F666-68CE-B9AB-0438-AB2B35EC892F}"/>
              </a:ext>
            </a:extLst>
          </p:cNvPr>
          <p:cNvSpPr/>
          <p:nvPr/>
        </p:nvSpPr>
        <p:spPr>
          <a:xfrm>
            <a:off x="11259390" y="6792796"/>
            <a:ext cx="671051" cy="191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2612C5-5EF9-CCEC-C2E2-15560836FE50}"/>
              </a:ext>
            </a:extLst>
          </p:cNvPr>
          <p:cNvSpPr/>
          <p:nvPr/>
        </p:nvSpPr>
        <p:spPr>
          <a:xfrm>
            <a:off x="14518655" y="6792796"/>
            <a:ext cx="1709530" cy="191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50E6AD-D87D-2167-B8C6-EB07971E9560}"/>
              </a:ext>
            </a:extLst>
          </p:cNvPr>
          <p:cNvSpPr/>
          <p:nvPr/>
        </p:nvSpPr>
        <p:spPr>
          <a:xfrm>
            <a:off x="14685632" y="7031335"/>
            <a:ext cx="453225" cy="152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60E725-7453-5700-BDF9-D6B1CAE8F024}"/>
              </a:ext>
            </a:extLst>
          </p:cNvPr>
          <p:cNvSpPr/>
          <p:nvPr/>
        </p:nvSpPr>
        <p:spPr>
          <a:xfrm>
            <a:off x="17748250" y="6743670"/>
            <a:ext cx="1421304" cy="2393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93E2C26-F81F-4364-BF34-3D25B3A186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6686" y="5338853"/>
            <a:ext cx="9509006" cy="2961376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9887B22-CEA4-8B20-B064-E555F2DE5129}"/>
              </a:ext>
            </a:extLst>
          </p:cNvPr>
          <p:cNvSpPr/>
          <p:nvPr/>
        </p:nvSpPr>
        <p:spPr>
          <a:xfrm>
            <a:off x="18864754" y="5870545"/>
            <a:ext cx="808092" cy="426720"/>
          </a:xfrm>
          <a:prstGeom prst="roundRect">
            <a:avLst/>
          </a:prstGeom>
          <a:noFill/>
          <a:ln w="28575">
            <a:solidFill>
              <a:srgbClr val="0081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D33899E-7D9C-48E5-BF7C-8C6DCF63637D}"/>
              </a:ext>
            </a:extLst>
          </p:cNvPr>
          <p:cNvSpPr/>
          <p:nvPr/>
        </p:nvSpPr>
        <p:spPr>
          <a:xfrm>
            <a:off x="15308826" y="6502400"/>
            <a:ext cx="652534" cy="191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2EC4139-6B13-C4A4-0809-D39FED9FCAA8}"/>
              </a:ext>
            </a:extLst>
          </p:cNvPr>
          <p:cNvSpPr/>
          <p:nvPr/>
        </p:nvSpPr>
        <p:spPr>
          <a:xfrm>
            <a:off x="14630400" y="6872748"/>
            <a:ext cx="1828793" cy="152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03B6F25-3C64-6D03-C292-B45CDDA6C89F}"/>
              </a:ext>
            </a:extLst>
          </p:cNvPr>
          <p:cNvSpPr/>
          <p:nvPr/>
        </p:nvSpPr>
        <p:spPr>
          <a:xfrm>
            <a:off x="14822129" y="7093974"/>
            <a:ext cx="486697" cy="152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5BA7C6D-BB5E-16AC-455E-FDF35D8CDA08}"/>
              </a:ext>
            </a:extLst>
          </p:cNvPr>
          <p:cNvSpPr/>
          <p:nvPr/>
        </p:nvSpPr>
        <p:spPr>
          <a:xfrm>
            <a:off x="14409174" y="7246267"/>
            <a:ext cx="634181" cy="206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B568088-DC20-70FF-55FB-92AF5657F79C}"/>
              </a:ext>
            </a:extLst>
          </p:cNvPr>
          <p:cNvSpPr/>
          <p:nvPr/>
        </p:nvSpPr>
        <p:spPr>
          <a:xfrm>
            <a:off x="11312069" y="6887372"/>
            <a:ext cx="671051" cy="1376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3DDF54B-D4BA-79B3-8ED0-0F50FFDF3584}"/>
              </a:ext>
            </a:extLst>
          </p:cNvPr>
          <p:cNvSpPr/>
          <p:nvPr/>
        </p:nvSpPr>
        <p:spPr>
          <a:xfrm>
            <a:off x="11677451" y="7519206"/>
            <a:ext cx="494071" cy="147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7C9295-9B4D-5226-B6FE-9705862FC579}"/>
              </a:ext>
            </a:extLst>
          </p:cNvPr>
          <p:cNvSpPr/>
          <p:nvPr/>
        </p:nvSpPr>
        <p:spPr>
          <a:xfrm>
            <a:off x="11368795" y="7246267"/>
            <a:ext cx="802727" cy="165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157EE23-BB0B-9120-31BA-4131AE0573F8}"/>
              </a:ext>
            </a:extLst>
          </p:cNvPr>
          <p:cNvSpPr/>
          <p:nvPr/>
        </p:nvSpPr>
        <p:spPr>
          <a:xfrm>
            <a:off x="18044652" y="6792796"/>
            <a:ext cx="1275735" cy="190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9633950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8E15CA-AF8E-47BC-BA12-0E2503F136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96"/>
          <a:stretch/>
        </p:blipFill>
        <p:spPr>
          <a:xfrm>
            <a:off x="0" y="10175934"/>
            <a:ext cx="20104100" cy="113093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0D1DADC-08C7-D026-6EDB-91A6FFC0A9DF}"/>
              </a:ext>
            </a:extLst>
          </p:cNvPr>
          <p:cNvSpPr/>
          <p:nvPr/>
        </p:nvSpPr>
        <p:spPr>
          <a:xfrm>
            <a:off x="817124" y="661480"/>
            <a:ext cx="18311083" cy="2859933"/>
          </a:xfrm>
          <a:prstGeom prst="rect">
            <a:avLst/>
          </a:prstGeom>
          <a:solidFill>
            <a:srgbClr val="299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80B7A602-8C71-7C73-F8FE-BC1F438373A7}"/>
              </a:ext>
            </a:extLst>
          </p:cNvPr>
          <p:cNvSpPr/>
          <p:nvPr/>
        </p:nvSpPr>
        <p:spPr>
          <a:xfrm>
            <a:off x="1128409" y="1040859"/>
            <a:ext cx="2101174" cy="2101174"/>
          </a:xfrm>
          <a:prstGeom prst="flowChartConnector">
            <a:avLst/>
          </a:prstGeom>
          <a:solidFill>
            <a:srgbClr val="0081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8000" b="1">
                <a:latin typeface="Mabry Pro" panose="020D0503040002040303" pitchFamily="34" charset="0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C98521-CD3B-E803-D496-8A5EDF4E1983}"/>
              </a:ext>
            </a:extLst>
          </p:cNvPr>
          <p:cNvSpPr txBox="1"/>
          <p:nvPr/>
        </p:nvSpPr>
        <p:spPr>
          <a:xfrm>
            <a:off x="3738050" y="1620773"/>
            <a:ext cx="13907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800" b="1">
                <a:solidFill>
                  <a:schemeClr val="bg1"/>
                </a:solidFill>
                <a:latin typeface="Mabry Pro" panose="020D0503040002040303" pitchFamily="34" charset="0"/>
              </a:rPr>
              <a:t>Download or print.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8ADA272-5335-7401-2C79-37C4421C9D9E}"/>
              </a:ext>
            </a:extLst>
          </p:cNvPr>
          <p:cNvSpPr txBox="1"/>
          <p:nvPr/>
        </p:nvSpPr>
        <p:spPr>
          <a:xfrm>
            <a:off x="817124" y="3639744"/>
            <a:ext cx="8920512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en-NZ" sz="2400" dirty="0">
                <a:solidFill>
                  <a:srgbClr val="001D2D"/>
                </a:solidFill>
                <a:latin typeface="Mabry Pro Light"/>
              </a:rPr>
              <a:t>A copy of the policy report will display (note: only In Force covers currently on Tahi will be included in the download.)</a:t>
            </a:r>
            <a:endParaRPr lang="en-NZ" sz="2400" b="0" i="0" u="none" strike="noStrike" baseline="0" dirty="0">
              <a:solidFill>
                <a:srgbClr val="001D2D"/>
              </a:solidFill>
              <a:latin typeface="Mabry Pro Light" panose="020D0303040002040303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F25F705-B9CB-D498-118D-E4F5FF9FB385}"/>
              </a:ext>
            </a:extLst>
          </p:cNvPr>
          <p:cNvCxnSpPr>
            <a:cxnSpLocks/>
          </p:cNvCxnSpPr>
          <p:nvPr/>
        </p:nvCxnSpPr>
        <p:spPr>
          <a:xfrm>
            <a:off x="9896407" y="4027251"/>
            <a:ext cx="0" cy="5719691"/>
          </a:xfrm>
          <a:prstGeom prst="line">
            <a:avLst/>
          </a:prstGeom>
          <a:ln w="57150">
            <a:solidFill>
              <a:srgbClr val="0081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6CA0CEF-81C7-B719-5426-88562A9D9399}"/>
              </a:ext>
            </a:extLst>
          </p:cNvPr>
          <p:cNvSpPr txBox="1"/>
          <p:nvPr/>
        </p:nvSpPr>
        <p:spPr>
          <a:xfrm>
            <a:off x="10207693" y="3640405"/>
            <a:ext cx="89205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NZ" sz="2400" b="0" i="0" u="none" strike="noStrike" baseline="0">
                <a:solidFill>
                  <a:srgbClr val="001D2D"/>
                </a:solidFill>
                <a:latin typeface="Mabry Pro Light" panose="020D0303040002040303" pitchFamily="34" charset="0"/>
              </a:rPr>
              <a:t>Click the ‘See more’ button to select the option </a:t>
            </a:r>
            <a:r>
              <a:rPr lang="en-NZ" sz="2400">
                <a:solidFill>
                  <a:srgbClr val="001D2D"/>
                </a:solidFill>
                <a:latin typeface="Mabry Pro Light" panose="020D0303040002040303" pitchFamily="34" charset="0"/>
              </a:rPr>
              <a:t>you </a:t>
            </a:r>
            <a:r>
              <a:rPr lang="en-NZ" sz="2400" b="0" i="0" u="none" strike="noStrike" baseline="0">
                <a:solidFill>
                  <a:srgbClr val="001D2D"/>
                </a:solidFill>
                <a:latin typeface="Mabry Pro Light" panose="020D0303040002040303" pitchFamily="34" charset="0"/>
              </a:rPr>
              <a:t>prefer. </a:t>
            </a:r>
            <a:endParaRPr lang="en-NZ" sz="2400">
              <a:solidFill>
                <a:srgbClr val="001D2D"/>
              </a:solidFill>
              <a:latin typeface="Mabry Pro Light" panose="020D0303040002040303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DA9E6BC-DFF1-49D6-BE82-EBDA5DE20295}"/>
              </a:ext>
            </a:extLst>
          </p:cNvPr>
          <p:cNvSpPr txBox="1"/>
          <p:nvPr/>
        </p:nvSpPr>
        <p:spPr>
          <a:xfrm>
            <a:off x="817124" y="9263094"/>
            <a:ext cx="88173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NZ" sz="2400" dirty="0">
                <a:solidFill>
                  <a:srgbClr val="001D2D"/>
                </a:solidFill>
                <a:latin typeface="Mabry Pro Light" panose="020D0303040002040303" pitchFamily="34" charset="0"/>
              </a:rPr>
              <a:t>Click on the ‘Save as PDF’ button for further options. You can also select the layout and  pages to save / print.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89A5247-ACBE-DCBF-0819-0D571D00E444}"/>
              </a:ext>
            </a:extLst>
          </p:cNvPr>
          <p:cNvSpPr txBox="1"/>
          <p:nvPr/>
        </p:nvSpPr>
        <p:spPr>
          <a:xfrm>
            <a:off x="10207693" y="9263094"/>
            <a:ext cx="88173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NZ" sz="2400">
                <a:solidFill>
                  <a:srgbClr val="001D2D"/>
                </a:solidFill>
                <a:latin typeface="Mabry Pro Light" panose="020D0303040002040303" pitchFamily="34" charset="0"/>
              </a:rPr>
              <a:t>You can then click ‘Save’ or “Print’ in the bottom right-hand corner.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F9A2C2B-B6D5-3F13-F734-37AE08B13815}"/>
              </a:ext>
            </a:extLst>
          </p:cNvPr>
          <p:cNvGrpSpPr/>
          <p:nvPr/>
        </p:nvGrpSpPr>
        <p:grpSpPr>
          <a:xfrm>
            <a:off x="15238388" y="4586120"/>
            <a:ext cx="3733800" cy="4377804"/>
            <a:chOff x="15164646" y="4868017"/>
            <a:chExt cx="3733800" cy="4377804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083AD987-2653-B915-0F72-2FCD8D3EF3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197680" y="8693371"/>
              <a:ext cx="1619250" cy="552450"/>
            </a:xfrm>
            <a:prstGeom prst="rect">
              <a:avLst/>
            </a:prstGeom>
          </p:spPr>
        </p:pic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9B148197-808E-DC41-F966-6CB5B9FB80FC}"/>
                </a:ext>
              </a:extLst>
            </p:cNvPr>
            <p:cNvGrpSpPr/>
            <p:nvPr/>
          </p:nvGrpSpPr>
          <p:grpSpPr>
            <a:xfrm>
              <a:off x="15164646" y="4868017"/>
              <a:ext cx="3733800" cy="4334941"/>
              <a:chOff x="15164646" y="4868017"/>
              <a:chExt cx="3733800" cy="4334941"/>
            </a:xfrm>
          </p:grpSpPr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CC8FA43B-0ECD-3328-1DFF-F4BC37B81C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164646" y="4868017"/>
                <a:ext cx="3733800" cy="3714750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BAAD0F40-3DBB-D9A9-FEE2-6608612C94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057526" y="8736233"/>
                <a:ext cx="1543050" cy="466725"/>
              </a:xfrm>
              <a:prstGeom prst="rect">
                <a:avLst/>
              </a:prstGeom>
            </p:spPr>
          </p:pic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03DE332B-721B-EC87-E22E-7FC88A21CBD6}"/>
                  </a:ext>
                </a:extLst>
              </p:cNvPr>
              <p:cNvSpPr/>
              <p:nvPr/>
            </p:nvSpPr>
            <p:spPr>
              <a:xfrm>
                <a:off x="15197680" y="8712875"/>
                <a:ext cx="797965" cy="490083"/>
              </a:xfrm>
              <a:prstGeom prst="roundRect">
                <a:avLst/>
              </a:prstGeom>
              <a:noFill/>
              <a:ln w="28575">
                <a:solidFill>
                  <a:srgbClr val="00818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93D324E6-C31C-3D7D-7844-07E426B22691}"/>
                </a:ext>
              </a:extLst>
            </p:cNvPr>
            <p:cNvSpPr/>
            <p:nvPr/>
          </p:nvSpPr>
          <p:spPr>
            <a:xfrm>
              <a:off x="17019483" y="8712727"/>
              <a:ext cx="797965" cy="490083"/>
            </a:xfrm>
            <a:prstGeom prst="roundRect">
              <a:avLst/>
            </a:prstGeom>
            <a:noFill/>
            <a:ln w="28575">
              <a:solidFill>
                <a:srgbClr val="0081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54B2906C-3DB3-F2BD-5D2C-0FFF4AC2CB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21621" y="5073029"/>
            <a:ext cx="3886200" cy="3305175"/>
          </a:xfrm>
          <a:prstGeom prst="rect">
            <a:avLst/>
          </a:prstGeom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1CCB7C83-CBBE-FACC-7F29-788BDB271496}"/>
              </a:ext>
            </a:extLst>
          </p:cNvPr>
          <p:cNvSpPr/>
          <p:nvPr/>
        </p:nvSpPr>
        <p:spPr>
          <a:xfrm>
            <a:off x="12120879" y="6522719"/>
            <a:ext cx="2198371" cy="351156"/>
          </a:xfrm>
          <a:prstGeom prst="roundRect">
            <a:avLst/>
          </a:prstGeom>
          <a:noFill/>
          <a:ln w="28575">
            <a:solidFill>
              <a:srgbClr val="0081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3" name="Graphic 52" descr="Arrow Right with solid fill">
            <a:extLst>
              <a:ext uri="{FF2B5EF4-FFF2-40B4-BE49-F238E27FC236}">
                <a16:creationId xmlns:a16="http://schemas.microsoft.com/office/drawing/2014/main" id="{9F636E73-7117-6BF3-AB9F-B1140D75D2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407821" y="6217920"/>
            <a:ext cx="914400" cy="91440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A333C174-7E87-2CFD-A379-D5C3C434AE77}"/>
              </a:ext>
            </a:extLst>
          </p:cNvPr>
          <p:cNvGrpSpPr/>
          <p:nvPr/>
        </p:nvGrpSpPr>
        <p:grpSpPr>
          <a:xfrm>
            <a:off x="817124" y="4518213"/>
            <a:ext cx="8355979" cy="4473260"/>
            <a:chOff x="817124" y="4520566"/>
            <a:chExt cx="8355979" cy="447326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6DF4B0C-D6FD-D3FB-EF44-B40C11597A93}"/>
                </a:ext>
              </a:extLst>
            </p:cNvPr>
            <p:cNvGrpSpPr/>
            <p:nvPr/>
          </p:nvGrpSpPr>
          <p:grpSpPr>
            <a:xfrm>
              <a:off x="817124" y="4520566"/>
              <a:ext cx="8355979" cy="4473260"/>
              <a:chOff x="817124" y="4520566"/>
              <a:chExt cx="8355979" cy="4473260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9728C2EC-36EC-9E2C-52DB-7A5A41F0C4E5}"/>
                  </a:ext>
                </a:extLst>
              </p:cNvPr>
              <p:cNvGrpSpPr/>
              <p:nvPr/>
            </p:nvGrpSpPr>
            <p:grpSpPr>
              <a:xfrm>
                <a:off x="5544078" y="4520566"/>
                <a:ext cx="3629025" cy="2771775"/>
                <a:chOff x="5580589" y="4706043"/>
                <a:chExt cx="3629025" cy="2771775"/>
              </a:xfrm>
            </p:grpSpPr>
            <p:pic>
              <p:nvPicPr>
                <p:cNvPr id="40" name="Picture 39">
                  <a:extLst>
                    <a:ext uri="{FF2B5EF4-FFF2-40B4-BE49-F238E27FC236}">
                      <a16:creationId xmlns:a16="http://schemas.microsoft.com/office/drawing/2014/main" id="{97CDB804-7A1D-6B60-37CB-221C514F03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580589" y="4706043"/>
                  <a:ext cx="3629025" cy="2771775"/>
                </a:xfrm>
                <a:prstGeom prst="rect">
                  <a:avLst/>
                </a:prstGeom>
              </p:spPr>
            </p:pic>
            <p:sp>
              <p:nvSpPr>
                <p:cNvPr id="41" name="Rectangle: Rounded Corners 40">
                  <a:extLst>
                    <a:ext uri="{FF2B5EF4-FFF2-40B4-BE49-F238E27FC236}">
                      <a16:creationId xmlns:a16="http://schemas.microsoft.com/office/drawing/2014/main" id="{22826BE7-02D8-7C47-40E5-3BE92AC3896E}"/>
                    </a:ext>
                  </a:extLst>
                </p:cNvPr>
                <p:cNvSpPr/>
                <p:nvPr/>
              </p:nvSpPr>
              <p:spPr>
                <a:xfrm>
                  <a:off x="7114742" y="5256794"/>
                  <a:ext cx="1905000" cy="499652"/>
                </a:xfrm>
                <a:prstGeom prst="roundRect">
                  <a:avLst/>
                </a:prstGeom>
                <a:noFill/>
                <a:ln w="28575">
                  <a:solidFill>
                    <a:srgbClr val="00818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2EB6B78C-0506-1ED8-3C0D-0C6E26760686}"/>
                  </a:ext>
                </a:extLst>
              </p:cNvPr>
              <p:cNvGrpSpPr/>
              <p:nvPr/>
            </p:nvGrpSpPr>
            <p:grpSpPr>
              <a:xfrm>
                <a:off x="817124" y="4529499"/>
                <a:ext cx="3852659" cy="4464327"/>
                <a:chOff x="817124" y="4529499"/>
                <a:chExt cx="3852659" cy="4464327"/>
              </a:xfrm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9E7D4DE9-E4CC-395C-BD68-78AFBA1A834C}"/>
                    </a:ext>
                  </a:extLst>
                </p:cNvPr>
                <p:cNvGrpSpPr/>
                <p:nvPr/>
              </p:nvGrpSpPr>
              <p:grpSpPr>
                <a:xfrm>
                  <a:off x="817124" y="4529499"/>
                  <a:ext cx="3852659" cy="4464327"/>
                  <a:chOff x="817124" y="4529499"/>
                  <a:chExt cx="3852659" cy="4464327"/>
                </a:xfrm>
              </p:grpSpPr>
              <p:pic>
                <p:nvPicPr>
                  <p:cNvPr id="38" name="Picture 37">
                    <a:extLst>
                      <a:ext uri="{FF2B5EF4-FFF2-40B4-BE49-F238E27FC236}">
                        <a16:creationId xmlns:a16="http://schemas.microsoft.com/office/drawing/2014/main" id="{D1D8433A-910D-DD8E-E8DE-76FB53E2FD7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817124" y="4529499"/>
                    <a:ext cx="3852659" cy="4464327"/>
                  </a:xfrm>
                  <a:prstGeom prst="rect">
                    <a:avLst/>
                  </a:prstGeom>
                </p:spPr>
              </p:pic>
              <p:sp>
                <p:nvSpPr>
                  <p:cNvPr id="6" name="Rectangle 5">
                    <a:extLst>
                      <a:ext uri="{FF2B5EF4-FFF2-40B4-BE49-F238E27FC236}">
                        <a16:creationId xmlns:a16="http://schemas.microsoft.com/office/drawing/2014/main" id="{0FD40CB4-E28B-9C4A-2A6F-F21A3CCE89D9}"/>
                      </a:ext>
                    </a:extLst>
                  </p:cNvPr>
                  <p:cNvSpPr/>
                  <p:nvPr/>
                </p:nvSpPr>
                <p:spPr>
                  <a:xfrm>
                    <a:off x="1489587" y="7698658"/>
                    <a:ext cx="258097" cy="7374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225CE54D-BD0A-8D0B-AE14-429A84377CE7}"/>
                      </a:ext>
                    </a:extLst>
                  </p:cNvPr>
                  <p:cNvSpPr/>
                  <p:nvPr/>
                </p:nvSpPr>
                <p:spPr>
                  <a:xfrm>
                    <a:off x="1618635" y="7967926"/>
                    <a:ext cx="258097" cy="7374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9E4BDE5C-DF33-119B-3153-D05E329B20E1}"/>
                      </a:ext>
                    </a:extLst>
                  </p:cNvPr>
                  <p:cNvSpPr/>
                  <p:nvPr/>
                </p:nvSpPr>
                <p:spPr>
                  <a:xfrm>
                    <a:off x="2621859" y="7698658"/>
                    <a:ext cx="95340" cy="7374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238DFBBD-F0C1-2C76-4BEC-35850F1CF95B}"/>
                      </a:ext>
                    </a:extLst>
                  </p:cNvPr>
                  <p:cNvSpPr/>
                  <p:nvPr/>
                </p:nvSpPr>
                <p:spPr>
                  <a:xfrm>
                    <a:off x="2353173" y="5434396"/>
                    <a:ext cx="316356" cy="7374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EA20AFF7-BDC3-B485-1170-697B9801C659}"/>
                      </a:ext>
                    </a:extLst>
                  </p:cNvPr>
                  <p:cNvSpPr/>
                  <p:nvPr/>
                </p:nvSpPr>
                <p:spPr>
                  <a:xfrm>
                    <a:off x="3270822" y="8446391"/>
                    <a:ext cx="316356" cy="7374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D6C8FC02-3A36-A8EF-BE36-297B68AB0547}"/>
                      </a:ext>
                    </a:extLst>
                  </p:cNvPr>
                  <p:cNvSpPr/>
                  <p:nvPr/>
                </p:nvSpPr>
                <p:spPr>
                  <a:xfrm>
                    <a:off x="2353173" y="5508138"/>
                    <a:ext cx="772521" cy="14214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C8464667-ED27-C141-B9E0-AD7DB2136880}"/>
                      </a:ext>
                    </a:extLst>
                  </p:cNvPr>
                  <p:cNvSpPr/>
                  <p:nvPr/>
                </p:nvSpPr>
                <p:spPr>
                  <a:xfrm>
                    <a:off x="2353173" y="5650284"/>
                    <a:ext cx="268686" cy="12712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0639AB06-7B07-E7D9-1FEC-9D13B65227C5}"/>
                      </a:ext>
                    </a:extLst>
                  </p:cNvPr>
                  <p:cNvSpPr/>
                  <p:nvPr/>
                </p:nvSpPr>
                <p:spPr>
                  <a:xfrm>
                    <a:off x="1531419" y="4972424"/>
                    <a:ext cx="446789" cy="14036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527EE99A-5816-EE3C-9810-13BE1A67BE78}"/>
                      </a:ext>
                    </a:extLst>
                  </p:cNvPr>
                  <p:cNvSpPr/>
                  <p:nvPr/>
                </p:nvSpPr>
                <p:spPr>
                  <a:xfrm>
                    <a:off x="2353173" y="6311153"/>
                    <a:ext cx="316356" cy="12712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74B72F7A-49A3-CE6A-6C53-F0EBEF80C6A7}"/>
                      </a:ext>
                    </a:extLst>
                  </p:cNvPr>
                  <p:cNvSpPr/>
                  <p:nvPr/>
                </p:nvSpPr>
                <p:spPr>
                  <a:xfrm>
                    <a:off x="1360538" y="7934386"/>
                    <a:ext cx="258097" cy="10728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A13FACD5-55A9-0148-47E1-9C6750D049CB}"/>
                      </a:ext>
                    </a:extLst>
                  </p:cNvPr>
                  <p:cNvSpPr/>
                  <p:nvPr/>
                </p:nvSpPr>
                <p:spPr>
                  <a:xfrm>
                    <a:off x="2695347" y="7934386"/>
                    <a:ext cx="137668" cy="8200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48FEBBEF-484A-8352-58EE-46B7CF7D347F}"/>
                      </a:ext>
                    </a:extLst>
                  </p:cNvPr>
                  <p:cNvSpPr/>
                  <p:nvPr/>
                </p:nvSpPr>
                <p:spPr>
                  <a:xfrm>
                    <a:off x="2044332" y="6978992"/>
                    <a:ext cx="475585" cy="14214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16A750E4-D511-17F6-C48A-C2E539784AE8}"/>
                      </a:ext>
                    </a:extLst>
                  </p:cNvPr>
                  <p:cNvSpPr/>
                  <p:nvPr/>
                </p:nvSpPr>
                <p:spPr>
                  <a:xfrm>
                    <a:off x="1328410" y="6989246"/>
                    <a:ext cx="475585" cy="14214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81AB9901-80E7-D45D-5A81-66F5CD806AB6}"/>
                    </a:ext>
                  </a:extLst>
                </p:cNvPr>
                <p:cNvSpPr/>
                <p:nvPr/>
              </p:nvSpPr>
              <p:spPr>
                <a:xfrm>
                  <a:off x="2544938" y="8411474"/>
                  <a:ext cx="262057" cy="11583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28EFB480-029A-96C7-3D8B-2CF1AB69F514}"/>
                    </a:ext>
                  </a:extLst>
                </p:cNvPr>
                <p:cNvSpPr/>
                <p:nvPr/>
              </p:nvSpPr>
              <p:spPr>
                <a:xfrm>
                  <a:off x="2151095" y="8409028"/>
                  <a:ext cx="262057" cy="11583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NZ"/>
                </a:p>
              </p:txBody>
            </p:sp>
          </p:grp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ED74D05-FE2E-585B-35F6-D3F0AB05E8B4}"/>
                  </a:ext>
                </a:extLst>
              </p:cNvPr>
              <p:cNvSpPr/>
              <p:nvPr/>
            </p:nvSpPr>
            <p:spPr>
              <a:xfrm>
                <a:off x="3073400" y="8851900"/>
                <a:ext cx="254000" cy="690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01BF02B-8E62-0721-B449-9AFC45CA4CE8}"/>
                  </a:ext>
                </a:extLst>
              </p:cNvPr>
              <p:cNvSpPr/>
              <p:nvPr/>
            </p:nvSpPr>
            <p:spPr>
              <a:xfrm>
                <a:off x="3086428" y="8414249"/>
                <a:ext cx="254000" cy="1130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943F792-9B72-6861-BC3E-0781F01A1CD2}"/>
                </a:ext>
              </a:extLst>
            </p:cNvPr>
            <p:cNvSpPr/>
            <p:nvPr/>
          </p:nvSpPr>
          <p:spPr>
            <a:xfrm>
              <a:off x="2643123" y="7426842"/>
              <a:ext cx="718569" cy="82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pic>
        <p:nvPicPr>
          <p:cNvPr id="52" name="Graphic 51" descr="Line arrow: Counter-clockwise curve with solid fill">
            <a:extLst>
              <a:ext uri="{FF2B5EF4-FFF2-40B4-BE49-F238E27FC236}">
                <a16:creationId xmlns:a16="http://schemas.microsoft.com/office/drawing/2014/main" id="{24783E87-714F-9796-8D03-D25D21E9F43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750785" y="6754843"/>
            <a:ext cx="2614819" cy="261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2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8E15CA-AF8E-47BC-BA12-0E2503F136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96"/>
          <a:stretch/>
        </p:blipFill>
        <p:spPr>
          <a:xfrm>
            <a:off x="0" y="10175934"/>
            <a:ext cx="20104100" cy="113093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0D1DADC-08C7-D026-6EDB-91A6FFC0A9DF}"/>
              </a:ext>
            </a:extLst>
          </p:cNvPr>
          <p:cNvSpPr/>
          <p:nvPr/>
        </p:nvSpPr>
        <p:spPr>
          <a:xfrm>
            <a:off x="817124" y="661480"/>
            <a:ext cx="18311083" cy="2859933"/>
          </a:xfrm>
          <a:prstGeom prst="rect">
            <a:avLst/>
          </a:prstGeom>
          <a:solidFill>
            <a:srgbClr val="299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80B7A602-8C71-7C73-F8FE-BC1F438373A7}"/>
              </a:ext>
            </a:extLst>
          </p:cNvPr>
          <p:cNvSpPr/>
          <p:nvPr/>
        </p:nvSpPr>
        <p:spPr>
          <a:xfrm>
            <a:off x="1128409" y="1040859"/>
            <a:ext cx="2101174" cy="2101174"/>
          </a:xfrm>
          <a:prstGeom prst="flowChartConnector">
            <a:avLst/>
          </a:prstGeom>
          <a:solidFill>
            <a:srgbClr val="0081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8000" b="1">
                <a:latin typeface="Mabry Pro" panose="020D0503040002040303" pitchFamily="34" charset="0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C98521-CD3B-E803-D496-8A5EDF4E1983}"/>
              </a:ext>
            </a:extLst>
          </p:cNvPr>
          <p:cNvSpPr txBox="1"/>
          <p:nvPr/>
        </p:nvSpPr>
        <p:spPr>
          <a:xfrm>
            <a:off x="3738050" y="1620773"/>
            <a:ext cx="13907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800" b="1">
                <a:solidFill>
                  <a:schemeClr val="bg1"/>
                </a:solidFill>
                <a:latin typeface="Mabry Pro" panose="020D0503040002040303" pitchFamily="34" charset="0"/>
              </a:rPr>
              <a:t>Review endorsements and exclusions.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729E2F-925C-54A7-A277-D72614FD2370}"/>
              </a:ext>
            </a:extLst>
          </p:cNvPr>
          <p:cNvSpPr txBox="1"/>
          <p:nvPr/>
        </p:nvSpPr>
        <p:spPr>
          <a:xfrm>
            <a:off x="817124" y="3884777"/>
            <a:ext cx="88200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NZ" sz="2400">
                <a:solidFill>
                  <a:srgbClr val="001D2D"/>
                </a:solidFill>
                <a:latin typeface="Mabry Pro Light" panose="020D0303040002040303" pitchFamily="34" charset="0"/>
              </a:rPr>
              <a:t>If there are endorsements or exclusions, a small ‘link’ button will appear in the ‘Endorsement Link’ field. </a:t>
            </a:r>
            <a:endParaRPr lang="en-NZ" sz="2400" b="0" i="0" u="none" strike="noStrike" baseline="0">
              <a:solidFill>
                <a:srgbClr val="001D2D"/>
              </a:solidFill>
              <a:latin typeface="Mabry Pro Light" panose="020D0303040002040303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AE5867-2B5C-DDFE-E660-1C65C6088DA1}"/>
              </a:ext>
            </a:extLst>
          </p:cNvPr>
          <p:cNvCxnSpPr>
            <a:cxnSpLocks/>
          </p:cNvCxnSpPr>
          <p:nvPr/>
        </p:nvCxnSpPr>
        <p:spPr>
          <a:xfrm>
            <a:off x="9896407" y="4027251"/>
            <a:ext cx="0" cy="5719691"/>
          </a:xfrm>
          <a:prstGeom prst="line">
            <a:avLst/>
          </a:prstGeom>
          <a:ln w="57150">
            <a:solidFill>
              <a:srgbClr val="0081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06C4309D-7176-897F-B1A5-B3AE82197FFC}"/>
              </a:ext>
            </a:extLst>
          </p:cNvPr>
          <p:cNvGrpSpPr/>
          <p:nvPr/>
        </p:nvGrpSpPr>
        <p:grpSpPr>
          <a:xfrm>
            <a:off x="488028" y="5147203"/>
            <a:ext cx="9252736" cy="3108793"/>
            <a:chOff x="384403" y="5418714"/>
            <a:chExt cx="9252736" cy="310879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5B9EF80-FE81-4838-2002-71369DEC2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4403" y="5418714"/>
              <a:ext cx="9252736" cy="3108793"/>
            </a:xfrm>
            <a:prstGeom prst="rect">
              <a:avLst/>
            </a:prstGeom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FB75805-9137-5301-E3F1-8ABDEF6161B4}"/>
                </a:ext>
              </a:extLst>
            </p:cNvPr>
            <p:cNvSpPr/>
            <p:nvPr/>
          </p:nvSpPr>
          <p:spPr>
            <a:xfrm>
              <a:off x="5693901" y="5993599"/>
              <a:ext cx="561249" cy="2380292"/>
            </a:xfrm>
            <a:prstGeom prst="roundRect">
              <a:avLst/>
            </a:prstGeom>
            <a:noFill/>
            <a:ln w="28575">
              <a:solidFill>
                <a:srgbClr val="0081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6BEE805-CB31-E7B7-BDE8-2D8B02FBF80E}"/>
              </a:ext>
            </a:extLst>
          </p:cNvPr>
          <p:cNvSpPr txBox="1"/>
          <p:nvPr/>
        </p:nvSpPr>
        <p:spPr>
          <a:xfrm>
            <a:off x="10191615" y="3884777"/>
            <a:ext cx="88200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NZ" sz="2400">
                <a:solidFill>
                  <a:srgbClr val="001D2D"/>
                </a:solidFill>
                <a:latin typeface="Mabry Pro Light" panose="020D0303040002040303" pitchFamily="34" charset="0"/>
              </a:rPr>
              <a:t>A new webpage will open, displaying the endorsement information.</a:t>
            </a:r>
            <a:endParaRPr lang="en-NZ" sz="2400" b="0" i="0" u="none" strike="noStrike" baseline="0">
              <a:solidFill>
                <a:srgbClr val="001D2D"/>
              </a:solidFill>
              <a:latin typeface="Mabry Pro Light" panose="020D0303040002040303" pitchFamily="34" charset="0"/>
            </a:endParaRPr>
          </a:p>
        </p:txBody>
      </p:sp>
      <p:pic>
        <p:nvPicPr>
          <p:cNvPr id="13" name="Graphic 12" descr="Comment Important with solid fill">
            <a:extLst>
              <a:ext uri="{FF2B5EF4-FFF2-40B4-BE49-F238E27FC236}">
                <a16:creationId xmlns:a16="http://schemas.microsoft.com/office/drawing/2014/main" id="{4918956C-05FB-DCD4-6445-2594E009F7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52050" y="8764579"/>
            <a:ext cx="914400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E7ACFD5-5D97-910E-430E-C7607B640164}"/>
              </a:ext>
            </a:extLst>
          </p:cNvPr>
          <p:cNvSpPr txBox="1"/>
          <p:nvPr/>
        </p:nvSpPr>
        <p:spPr>
          <a:xfrm>
            <a:off x="10966451" y="8621615"/>
            <a:ext cx="8142719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NZ" sz="2400" dirty="0">
                <a:solidFill>
                  <a:srgbClr val="F5801F"/>
                </a:solidFill>
                <a:ea typeface="+mn-lt"/>
                <a:cs typeface="+mn-lt"/>
              </a:rPr>
              <a:t>Full endorsement and exclusion information will only display for policies issued in Tahi. Polices that have migrated from PCMS will display a message for advisers to contact Customer Services.</a:t>
            </a:r>
            <a:endParaRPr lang="en-US" dirty="0">
              <a:solidFill>
                <a:srgbClr val="F5801F"/>
              </a:solidFill>
              <a:ea typeface="+mn-lt"/>
              <a:cs typeface="+mn-lt"/>
            </a:endParaRPr>
          </a:p>
          <a:p>
            <a:endParaRPr lang="en-NZ" sz="2400" b="0" i="0" u="none" strike="noStrike" baseline="0" dirty="0">
              <a:solidFill>
                <a:srgbClr val="F5801F"/>
              </a:solidFill>
              <a:latin typeface="Mabry Pro Ligh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FCFDC1-8A01-48BF-8483-014DBE34B981}"/>
              </a:ext>
            </a:extLst>
          </p:cNvPr>
          <p:cNvSpPr txBox="1"/>
          <p:nvPr/>
        </p:nvSpPr>
        <p:spPr>
          <a:xfrm>
            <a:off x="817124" y="9014910"/>
            <a:ext cx="88200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NZ" sz="2400">
                <a:solidFill>
                  <a:srgbClr val="001D2D"/>
                </a:solidFill>
                <a:latin typeface="Mabry Pro Light" panose="020D0303040002040303" pitchFamily="34" charset="0"/>
              </a:rPr>
              <a:t>Click the ‘link’ button to view endorsement information. </a:t>
            </a:r>
            <a:endParaRPr lang="en-NZ" sz="2400" b="0" i="0" u="none" strike="noStrike" baseline="0">
              <a:solidFill>
                <a:srgbClr val="001D2D"/>
              </a:solidFill>
              <a:latin typeface="Mabry Pro Light" panose="020D0303040002040303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DFBFCCE-D6F0-E262-12CC-EA9DAA5AFC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771907">
            <a:off x="2137353" y="9333667"/>
            <a:ext cx="417018" cy="417018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B8BD4D28-87F6-E2D4-33AC-AD867EE85232}"/>
              </a:ext>
            </a:extLst>
          </p:cNvPr>
          <p:cNvGrpSpPr/>
          <p:nvPr/>
        </p:nvGrpSpPr>
        <p:grpSpPr>
          <a:xfrm>
            <a:off x="10191615" y="5148744"/>
            <a:ext cx="8920512" cy="3118630"/>
            <a:chOff x="10191615" y="5148744"/>
            <a:chExt cx="8920512" cy="311863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7E61D52-BF38-B709-2106-D79A08A46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191615" y="5148744"/>
              <a:ext cx="8920512" cy="3118630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E4BAE90-6A24-3BE4-DEA3-AC9928FCFF80}"/>
                </a:ext>
              </a:extLst>
            </p:cNvPr>
            <p:cNvSpPr/>
            <p:nvPr/>
          </p:nvSpPr>
          <p:spPr>
            <a:xfrm>
              <a:off x="10966450" y="7164125"/>
              <a:ext cx="793529" cy="174929"/>
            </a:xfrm>
            <a:prstGeom prst="rect">
              <a:avLst/>
            </a:prstGeom>
            <a:solidFill>
              <a:srgbClr val="E2E7EB"/>
            </a:solidFill>
            <a:ln>
              <a:solidFill>
                <a:srgbClr val="E2E7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8351A6A-8C03-3DAA-179F-4DA7C7C430A9}"/>
              </a:ext>
            </a:extLst>
          </p:cNvPr>
          <p:cNvGrpSpPr/>
          <p:nvPr/>
        </p:nvGrpSpPr>
        <p:grpSpPr>
          <a:xfrm>
            <a:off x="1128409" y="5737990"/>
            <a:ext cx="7329791" cy="2496503"/>
            <a:chOff x="1128409" y="5737990"/>
            <a:chExt cx="7329791" cy="249650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534696B-93AA-66E6-AB2E-3CC157B02C4F}"/>
                </a:ext>
              </a:extLst>
            </p:cNvPr>
            <p:cNvSpPr/>
            <p:nvPr/>
          </p:nvSpPr>
          <p:spPr>
            <a:xfrm>
              <a:off x="1128409" y="5737990"/>
              <a:ext cx="668586" cy="320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C6DD2C6-E61F-892B-6B8A-E1628EC87517}"/>
                </a:ext>
              </a:extLst>
            </p:cNvPr>
            <p:cNvSpPr/>
            <p:nvPr/>
          </p:nvSpPr>
          <p:spPr>
            <a:xfrm>
              <a:off x="8039100" y="7724775"/>
              <a:ext cx="419100" cy="1333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B6FCD28-EE91-47D2-69B9-9CB34D0F9E4A}"/>
                </a:ext>
              </a:extLst>
            </p:cNvPr>
            <p:cNvSpPr/>
            <p:nvPr/>
          </p:nvSpPr>
          <p:spPr>
            <a:xfrm>
              <a:off x="7934325" y="6722870"/>
              <a:ext cx="419100" cy="1333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371602C-1F9A-E661-5873-33C5D4D6976F}"/>
                </a:ext>
              </a:extLst>
            </p:cNvPr>
            <p:cNvSpPr/>
            <p:nvPr/>
          </p:nvSpPr>
          <p:spPr>
            <a:xfrm>
              <a:off x="7934324" y="7555579"/>
              <a:ext cx="419099" cy="1162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8767E4F-B1A1-E699-F343-1C77BD20DF7E}"/>
                </a:ext>
              </a:extLst>
            </p:cNvPr>
            <p:cNvSpPr/>
            <p:nvPr/>
          </p:nvSpPr>
          <p:spPr>
            <a:xfrm>
              <a:off x="7871791" y="8118283"/>
              <a:ext cx="586409" cy="116210"/>
            </a:xfrm>
            <a:prstGeom prst="rect">
              <a:avLst/>
            </a:prstGeom>
            <a:solidFill>
              <a:srgbClr val="E6E6E6"/>
            </a:solidFill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EA6B1D8-ED3D-F1C5-A0C9-15D08F172CAF}"/>
                </a:ext>
              </a:extLst>
            </p:cNvPr>
            <p:cNvSpPr/>
            <p:nvPr/>
          </p:nvSpPr>
          <p:spPr>
            <a:xfrm>
              <a:off x="7335769" y="8118281"/>
              <a:ext cx="481629" cy="116211"/>
            </a:xfrm>
            <a:prstGeom prst="rect">
              <a:avLst/>
            </a:prstGeom>
            <a:solidFill>
              <a:srgbClr val="E6E6E6"/>
            </a:solidFill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</p:spTree>
    <p:extLst>
      <p:ext uri="{BB962C8B-B14F-4D97-AF65-F5344CB8AC3E}">
        <p14:creationId xmlns:p14="http://schemas.microsoft.com/office/powerpoint/2010/main" val="2613987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8E15CA-AF8E-47BC-BA12-0E2503F136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96"/>
          <a:stretch/>
        </p:blipFill>
        <p:spPr>
          <a:xfrm>
            <a:off x="0" y="10175934"/>
            <a:ext cx="20104100" cy="113093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0D1DADC-08C7-D026-6EDB-91A6FFC0A9DF}"/>
              </a:ext>
            </a:extLst>
          </p:cNvPr>
          <p:cNvSpPr/>
          <p:nvPr/>
        </p:nvSpPr>
        <p:spPr>
          <a:xfrm>
            <a:off x="817124" y="661480"/>
            <a:ext cx="18311083" cy="2859933"/>
          </a:xfrm>
          <a:prstGeom prst="rect">
            <a:avLst/>
          </a:prstGeom>
          <a:solidFill>
            <a:srgbClr val="299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80B7A602-8C71-7C73-F8FE-BC1F438373A7}"/>
              </a:ext>
            </a:extLst>
          </p:cNvPr>
          <p:cNvSpPr/>
          <p:nvPr/>
        </p:nvSpPr>
        <p:spPr>
          <a:xfrm>
            <a:off x="1128409" y="1040859"/>
            <a:ext cx="2101174" cy="2101174"/>
          </a:xfrm>
          <a:prstGeom prst="flowChartConnector">
            <a:avLst/>
          </a:prstGeom>
          <a:solidFill>
            <a:srgbClr val="0081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8000" b="1">
              <a:latin typeface="Mabry Pro" panose="020D05030400020403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C98521-CD3B-E803-D496-8A5EDF4E1983}"/>
              </a:ext>
            </a:extLst>
          </p:cNvPr>
          <p:cNvSpPr txBox="1"/>
          <p:nvPr/>
        </p:nvSpPr>
        <p:spPr>
          <a:xfrm>
            <a:off x="3738050" y="1620773"/>
            <a:ext cx="13907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800" b="1">
                <a:solidFill>
                  <a:schemeClr val="bg1"/>
                </a:solidFill>
                <a:latin typeface="Mabry Pro" panose="020D0503040002040303" pitchFamily="34" charset="0"/>
              </a:rPr>
              <a:t>Where to go for support.</a:t>
            </a:r>
          </a:p>
        </p:txBody>
      </p: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0E530764-37F0-A963-166A-7BBB7E4BBF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959" y="1458040"/>
            <a:ext cx="1291275" cy="1291275"/>
          </a:xfrm>
          <a:prstGeom prst="rect">
            <a:avLst/>
          </a:prstGeom>
        </p:spPr>
      </p:pic>
      <p:sp>
        <p:nvSpPr>
          <p:cNvPr id="23" name="object 6">
            <a:extLst>
              <a:ext uri="{FF2B5EF4-FFF2-40B4-BE49-F238E27FC236}">
                <a16:creationId xmlns:a16="http://schemas.microsoft.com/office/drawing/2014/main" id="{FB953807-CB43-7B69-933A-767B413BAF77}"/>
              </a:ext>
            </a:extLst>
          </p:cNvPr>
          <p:cNvSpPr txBox="1"/>
          <p:nvPr/>
        </p:nvSpPr>
        <p:spPr>
          <a:xfrm>
            <a:off x="1918579" y="4780951"/>
            <a:ext cx="16916400" cy="4444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en-NZ" sz="3600" b="1" dirty="0">
                <a:solidFill>
                  <a:srgbClr val="F5801F"/>
                </a:solidFill>
                <a:latin typeface="Mabry Pro" panose="020D0503040002040303"/>
              </a:rPr>
              <a:t>Email us:</a:t>
            </a:r>
          </a:p>
          <a:p>
            <a:r>
              <a:rPr lang="en-NZ" sz="3600" dirty="0">
                <a:solidFill>
                  <a:srgbClr val="001D2D"/>
                </a:solidFill>
                <a:latin typeface="Mabry Pro" panose="020D0503040002040303"/>
              </a:rPr>
              <a:t>Adviser care: </a:t>
            </a:r>
            <a:r>
              <a:rPr lang="en-NZ" sz="3600" dirty="0">
                <a:solidFill>
                  <a:srgbClr val="F5801F"/>
                </a:solidFill>
                <a:latin typeface="Mabry Pro" panose="020D0503040002040303"/>
                <a:ea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advisercare@fidelitylife.co.nz</a:t>
            </a:r>
            <a:endParaRPr lang="en-NZ" sz="3600" dirty="0">
              <a:solidFill>
                <a:srgbClr val="F5801F"/>
              </a:solidFill>
              <a:latin typeface="Mabry Pro" panose="020D0503040002040303"/>
              <a:ea typeface="Calibri" panose="020F0502020204030204" pitchFamily="34" charset="0"/>
            </a:endParaRPr>
          </a:p>
          <a:p>
            <a:endParaRPr lang="en-NZ" sz="3600" dirty="0">
              <a:solidFill>
                <a:srgbClr val="F5801F"/>
              </a:solidFill>
              <a:latin typeface="Mabry Pro" panose="020D0503040002040303"/>
              <a:ea typeface="Calibri" panose="020F0502020204030204" pitchFamily="34" charset="0"/>
            </a:endParaRPr>
          </a:p>
          <a:p>
            <a:endParaRPr lang="en-NZ" sz="3600" dirty="0">
              <a:solidFill>
                <a:srgbClr val="F5801F"/>
              </a:solidFill>
              <a:latin typeface="Mabry Pro" panose="020D0503040002040303"/>
              <a:ea typeface="Calibri" panose="020F0502020204030204" pitchFamily="34" charset="0"/>
            </a:endParaRPr>
          </a:p>
          <a:p>
            <a:r>
              <a:rPr lang="en-NZ" sz="3600" b="1" dirty="0">
                <a:solidFill>
                  <a:srgbClr val="F5801F"/>
                </a:solidFill>
                <a:latin typeface="Mabry Pro" panose="020D0503040002040303"/>
                <a:ea typeface="Calibri" panose="020F0502020204030204" pitchFamily="34" charset="0"/>
              </a:rPr>
              <a:t>Give us a call:</a:t>
            </a:r>
          </a:p>
          <a:p>
            <a:r>
              <a:rPr lang="en-NZ" sz="3600" dirty="0">
                <a:solidFill>
                  <a:srgbClr val="001D2D"/>
                </a:solidFill>
                <a:latin typeface="Mabry Pro" panose="020D0503040002040303"/>
              </a:rPr>
              <a:t>Fidelity Life policies: </a:t>
            </a:r>
            <a:r>
              <a:rPr lang="en-NZ" sz="3600" dirty="0">
                <a:solidFill>
                  <a:srgbClr val="F5801F"/>
                </a:solidFill>
                <a:latin typeface="Mabry Pro" panose="020D0503040002040303"/>
                <a:ea typeface="Calibri" panose="020F0502020204030204" pitchFamily="34" charset="0"/>
              </a:rPr>
              <a:t>0800 88 22 88</a:t>
            </a:r>
          </a:p>
          <a:p>
            <a:r>
              <a:rPr lang="en-NZ" sz="3600" dirty="0">
                <a:solidFill>
                  <a:srgbClr val="001D2D"/>
                </a:solidFill>
                <a:latin typeface="Mabry Pro" panose="020D0503040002040303"/>
              </a:rPr>
              <a:t>Fidelity Life policies (international): </a:t>
            </a:r>
            <a:r>
              <a:rPr lang="en-NZ" sz="3600" dirty="0">
                <a:solidFill>
                  <a:srgbClr val="F5801F"/>
                </a:solidFill>
                <a:latin typeface="Mabry Pro" panose="020D0503040002040303"/>
              </a:rPr>
              <a:t>+64 (0)9 373 4914</a:t>
            </a:r>
            <a:endParaRPr lang="en-NZ" sz="3600" dirty="0">
              <a:effectLst/>
              <a:latin typeface="Mabry Pro" panose="020D0503040002040303"/>
              <a:ea typeface="Calibri" panose="020F0502020204030204" pitchFamily="34" charset="0"/>
            </a:endParaRPr>
          </a:p>
          <a:p>
            <a:r>
              <a:rPr lang="en-NZ" sz="3600" dirty="0">
                <a:solidFill>
                  <a:srgbClr val="001D2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NZ" sz="2800" dirty="0">
              <a:solidFill>
                <a:srgbClr val="0C1E2A"/>
              </a:solidFill>
              <a:latin typeface="Mabry Pro"/>
              <a:cs typeface="Mabry Pro"/>
            </a:endParaRPr>
          </a:p>
        </p:txBody>
      </p:sp>
    </p:spTree>
    <p:extLst>
      <p:ext uri="{BB962C8B-B14F-4D97-AF65-F5344CB8AC3E}">
        <p14:creationId xmlns:p14="http://schemas.microsoft.com/office/powerpoint/2010/main" val="1465883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03DF74D5B10D4EA0F2F5650220714B" ma:contentTypeVersion="12" ma:contentTypeDescription="Create a new document." ma:contentTypeScope="" ma:versionID="4c833e732837c3d1b02ab53e9a4d7cda">
  <xsd:schema xmlns:xsd="http://www.w3.org/2001/XMLSchema" xmlns:xs="http://www.w3.org/2001/XMLSchema" xmlns:p="http://schemas.microsoft.com/office/2006/metadata/properties" xmlns:ns2="bac60860-7613-49e5-a896-16da78b52f0f" xmlns:ns3="0589676d-fff0-4ec2-8597-1b11396d4c9c" targetNamespace="http://schemas.microsoft.com/office/2006/metadata/properties" ma:root="true" ma:fieldsID="e899fdaf7481f61cb4b5b58f07dc6fee" ns2:_="" ns3:_="">
    <xsd:import namespace="bac60860-7613-49e5-a896-16da78b52f0f"/>
    <xsd:import namespace="0589676d-fff0-4ec2-8597-1b11396d4c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c60860-7613-49e5-a896-16da78b52f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89676d-fff0-4ec2-8597-1b11396d4c9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589676d-fff0-4ec2-8597-1b11396d4c9c">
      <UserInfo>
        <DisplayName>Nicole Keddie</DisplayName>
        <AccountId>150</AccountId>
        <AccountType/>
      </UserInfo>
      <UserInfo>
        <DisplayName>Sarah Steele</DisplayName>
        <AccountId>147</AccountId>
        <AccountType/>
      </UserInfo>
      <UserInfo>
        <DisplayName>Melanie Beattie</DisplayName>
        <AccountId>78</AccountId>
        <AccountType/>
      </UserInfo>
      <UserInfo>
        <DisplayName>Sarah Skinner</DisplayName>
        <AccountId>91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7A25B07-ADE1-4BB9-8FD3-AB682947E555}">
  <ds:schemaRefs>
    <ds:schemaRef ds:uri="0589676d-fff0-4ec2-8597-1b11396d4c9c"/>
    <ds:schemaRef ds:uri="bac60860-7613-49e5-a896-16da78b52f0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CF0972B-C5A2-43AE-B4BA-1514631FF7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C3C574-4436-433A-B495-F2B58BE0F267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0589676d-fff0-4ec2-8597-1b11396d4c9c"/>
    <ds:schemaRef ds:uri="bac60860-7613-49e5-a896-16da78b52f0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5947</TotalTime>
  <Words>313</Words>
  <Application>Microsoft Office PowerPoint</Application>
  <PresentationFormat>Custom</PresentationFormat>
  <Paragraphs>45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Lewis Herd</dc:creator>
  <cp:lastModifiedBy>Beena Doolabh</cp:lastModifiedBy>
  <cp:revision>11</cp:revision>
  <dcterms:created xsi:type="dcterms:W3CDTF">2021-11-29T22:12:00Z</dcterms:created>
  <dcterms:modified xsi:type="dcterms:W3CDTF">2022-11-21T00:36:22Z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2021-11-30T00:00:00Z</vt:filetime>
  </property>
  <property fmtid="{D5CDD505-2E9C-101B-9397-08002B2CF9AE}" pid="3" name="Creator">
    <vt:lpwstr>Adobe InDesign 16.1 (Macintosh)</vt:lpwstr>
  </property>
  <property fmtid="{D5CDD505-2E9C-101B-9397-08002B2CF9AE}" pid="4" name="LastSaved">
    <vt:filetime>2021-11-29T00:00:00Z</vt:filetime>
  </property>
  <property fmtid="{D5CDD505-2E9C-101B-9397-08002B2CF9AE}" pid="5" name="ContentTypeId">
    <vt:lpwstr>0x010100D803DF74D5B10D4EA0F2F5650220714B</vt:lpwstr>
  </property>
  <property fmtid="{D5CDD505-2E9C-101B-9397-08002B2CF9AE}" pid="6" name="MSIP_Label_c5527f93-5752-403e-80d1-f2a7f7fe2faa_Enabled">
    <vt:lpwstr>true</vt:lpwstr>
  </property>
  <property fmtid="{D5CDD505-2E9C-101B-9397-08002B2CF9AE}" pid="7" name="MSIP_Label_c5527f93-5752-403e-80d1-f2a7f7fe2faa_SetDate">
    <vt:lpwstr>2022-06-23T05:04:11Z</vt:lpwstr>
  </property>
  <property fmtid="{D5CDD505-2E9C-101B-9397-08002B2CF9AE}" pid="8" name="MSIP_Label_c5527f93-5752-403e-80d1-f2a7f7fe2faa_Method">
    <vt:lpwstr>Standard</vt:lpwstr>
  </property>
  <property fmtid="{D5CDD505-2E9C-101B-9397-08002B2CF9AE}" pid="9" name="MSIP_Label_c5527f93-5752-403e-80d1-f2a7f7fe2faa_Name">
    <vt:lpwstr>c5527f93-5752-403e-80d1-f2a7f7fe2faa</vt:lpwstr>
  </property>
  <property fmtid="{D5CDD505-2E9C-101B-9397-08002B2CF9AE}" pid="10" name="MSIP_Label_c5527f93-5752-403e-80d1-f2a7f7fe2faa_SiteId">
    <vt:lpwstr>9034c6bc-4c08-4727-b3e7-ec2b28440742</vt:lpwstr>
  </property>
  <property fmtid="{D5CDD505-2E9C-101B-9397-08002B2CF9AE}" pid="11" name="MSIP_Label_c5527f93-5752-403e-80d1-f2a7f7fe2faa_ActionId">
    <vt:lpwstr>1f65a13f-25cf-4822-b041-000a97f501ba</vt:lpwstr>
  </property>
  <property fmtid="{D5CDD505-2E9C-101B-9397-08002B2CF9AE}" pid="12" name="MSIP_Label_c5527f93-5752-403e-80d1-f2a7f7fe2faa_ContentBits">
    <vt:lpwstr>0</vt:lpwstr>
  </property>
  <property fmtid="{D5CDD505-2E9C-101B-9397-08002B2CF9AE}" pid="13" name="MediaServiceImageTags">
    <vt:lpwstr/>
  </property>
</Properties>
</file>